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1" r:id="rId2"/>
    <p:sldId id="259" r:id="rId3"/>
    <p:sldId id="293" r:id="rId4"/>
    <p:sldId id="295" r:id="rId5"/>
    <p:sldId id="292" r:id="rId6"/>
    <p:sldId id="296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684" autoAdjust="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276" y="-114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45632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CA" dirty="0" smtClean="0"/>
              <a:t>NPSIA-PT&amp;D / CSIDS </a:t>
            </a:r>
          </a:p>
          <a:p>
            <a:r>
              <a:rPr lang="en-CA" dirty="0" smtClean="0"/>
              <a:t>Practical Certificate in Foreign Intelligence Assessment             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dirty="0" smtClean="0"/>
              <a:t>October 2018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CA" dirty="0" smtClean="0"/>
              <a:t>© Alan </a:t>
            </a:r>
            <a:r>
              <a:rPr lang="en-CA" smtClean="0"/>
              <a:t>Barnes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034CE-1732-4443-B83A-3788D44CEEF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CA" smtClean="0"/>
              <a:t>Practical Certificate in                           Foreign Intelligence Assessment             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October 2015</a:t>
            </a:r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CA" smtClean="0"/>
              <a:t>© Alan Barnes 2015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B7F69C2-A69F-4879-A353-002D32F1CF7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endParaRPr lang="en-US" altLang="en-US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Practical Certificate in                           Foreign Intelligence Assessment             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© Alan Barnes 2015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69C2-A69F-4879-A353-002D32F1CF71}" type="slidenum">
              <a:rPr lang="en-CA" smtClean="0"/>
              <a:pPr/>
              <a:t>1</a:t>
            </a:fld>
            <a:endParaRPr lang="en-CA"/>
          </a:p>
        </p:txBody>
      </p:sp>
      <p:sp>
        <p:nvSpPr>
          <p:cNvPr id="8" name="Date Placeholder 7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F69C2-A69F-4879-A353-002D32F1CF71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October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© Alan Barnes 2015</a:t>
            </a:r>
            <a:endParaRPr lang="en-CA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CA" smtClean="0"/>
              <a:t>Practical Certificate in                                            Foreign Intelligence Assessment</a:t>
            </a:r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F69C2-A69F-4879-A353-002D32F1CF71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October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© Alan Barnes 2015 </a:t>
            </a:r>
            <a:endParaRPr lang="en-CA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CA" smtClean="0"/>
              <a:t>Practical Certificate in                                              Foreign Intelligence Assessment</a:t>
            </a:r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Practical Certificate in                                     Foreign Intelligence Assessment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October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© Alan Barnes 2015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7F69C2-A69F-4879-A353-002D32F1CF71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sz="13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F69C2-A69F-4879-A353-002D32F1CF71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October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© Alan Barnes 2015 </a:t>
            </a:r>
            <a:endParaRPr lang="en-CA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CA" smtClean="0"/>
              <a:t>Practical Certificate in                                              Foreign Intelligence Assessment</a:t>
            </a:r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B0B46-095B-485C-A354-06606ADFEF16}" type="datetimeFigureOut">
              <a:rPr lang="en-CA" smtClean="0"/>
              <a:pPr/>
              <a:t>2023-10-17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71008-0498-4307-AD72-6015C9D3642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ids.ca/canadian-foreign-intelligence-history-projec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ids.ca/canadian-foreign-intelligence-history-projec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04856" cy="230425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cs typeface="Arial" pitchFamily="34" charset="0"/>
              </a:rPr>
              <a:t>Research Guide to Records on Foreign Intelligence in Canada, 1945-2000</a:t>
            </a:r>
            <a:endParaRPr lang="en-CA" sz="4800" b="1" dirty="0"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437112"/>
            <a:ext cx="7704856" cy="1296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altLang="en-US" sz="3600" dirty="0" smtClean="0">
                <a:solidFill>
                  <a:schemeClr val="tx1"/>
                </a:solidFill>
              </a:rPr>
              <a:t>Alan Barnes</a:t>
            </a:r>
          </a:p>
          <a:p>
            <a:pPr>
              <a:lnSpc>
                <a:spcPct val="90000"/>
              </a:lnSpc>
            </a:pPr>
            <a:r>
              <a:rPr lang="en-CA" altLang="en-US" sz="3600" dirty="0" smtClean="0">
                <a:solidFill>
                  <a:schemeClr val="tx1"/>
                </a:solidFill>
              </a:rPr>
              <a:t>CFIHP Symposium, Ottawa</a:t>
            </a:r>
          </a:p>
          <a:p>
            <a:pPr>
              <a:lnSpc>
                <a:spcPct val="90000"/>
              </a:lnSpc>
            </a:pPr>
            <a:r>
              <a:rPr lang="en-CA" altLang="en-US" sz="3600" dirty="0" smtClean="0">
                <a:solidFill>
                  <a:schemeClr val="tx1"/>
                </a:solidFill>
              </a:rPr>
              <a:t>20 October 2023</a:t>
            </a:r>
            <a:endParaRPr lang="en-CA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>
                <a:cs typeface="Arial" pitchFamily="34" charset="0"/>
              </a:rPr>
              <a:t>Library and Archives Canada (LAC)</a:t>
            </a:r>
            <a:endParaRPr lang="en-CA" sz="3600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3384376"/>
          </a:xfrm>
        </p:spPr>
        <p:txBody>
          <a:bodyPr>
            <a:noAutofit/>
          </a:bodyPr>
          <a:lstStyle/>
          <a:p>
            <a:r>
              <a:rPr lang="en-CA" sz="2800" dirty="0" smtClean="0"/>
              <a:t>RG2</a:t>
            </a:r>
            <a:r>
              <a:rPr lang="en-CA" sz="2800" dirty="0" smtClean="0"/>
              <a:t>	Privy Council Office</a:t>
            </a:r>
            <a:endParaRPr lang="en-US" sz="2800" dirty="0" smtClean="0"/>
          </a:p>
          <a:p>
            <a:pPr lvl="0"/>
            <a:r>
              <a:rPr lang="en-CA" sz="2800" dirty="0" smtClean="0"/>
              <a:t>RG24	National Defence</a:t>
            </a:r>
            <a:endParaRPr lang="en-US" sz="2800" dirty="0" smtClean="0"/>
          </a:p>
          <a:p>
            <a:pPr lvl="0"/>
            <a:r>
              <a:rPr lang="en-CA" sz="2800" dirty="0" smtClean="0"/>
              <a:t>RG25	External Affairs (now Global Affairs Canada)</a:t>
            </a:r>
            <a:endParaRPr lang="en-US" sz="2800" dirty="0" smtClean="0"/>
          </a:p>
          <a:p>
            <a:pPr lvl="0"/>
            <a:r>
              <a:rPr lang="en-CA" sz="2800" dirty="0" smtClean="0"/>
              <a:t>RG73	Solicitor General (now Public Safety Canada)</a:t>
            </a:r>
            <a:endParaRPr lang="en-US" sz="2800" dirty="0" smtClean="0"/>
          </a:p>
          <a:p>
            <a:pPr lvl="0"/>
            <a:r>
              <a:rPr lang="en-CA" sz="2800" dirty="0" smtClean="0"/>
              <a:t>RG146	RCMP Security Service / CSIS</a:t>
            </a:r>
            <a:endParaRPr lang="en-US" sz="2800" dirty="0" smtClean="0"/>
          </a:p>
          <a:p>
            <a:pPr lvl="0"/>
            <a:r>
              <a:rPr lang="en-CA" sz="2800" dirty="0" smtClean="0"/>
              <a:t>R13760 	Communication Security Establishment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>
                <a:cs typeface="Arial" pitchFamily="34" charset="0"/>
              </a:rPr>
              <a:t>Departmental “Special Registries”</a:t>
            </a:r>
            <a:endParaRPr lang="en-CA" sz="3600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72408"/>
          </a:xfrm>
        </p:spPr>
        <p:txBody>
          <a:bodyPr>
            <a:noAutofit/>
          </a:bodyPr>
          <a:lstStyle/>
          <a:p>
            <a:r>
              <a:rPr lang="en-CA" sz="2800" dirty="0" smtClean="0">
                <a:latin typeface="+mj-lt"/>
                <a:cs typeface="Arial" pitchFamily="34" charset="0"/>
              </a:rPr>
              <a:t>Privy Council Office (PCO)</a:t>
            </a:r>
          </a:p>
          <a:p>
            <a:endParaRPr lang="en-CA" sz="1600" dirty="0" smtClean="0">
              <a:latin typeface="+mj-lt"/>
              <a:cs typeface="Arial" pitchFamily="34" charset="0"/>
            </a:endParaRPr>
          </a:p>
          <a:p>
            <a:r>
              <a:rPr lang="en-CA" sz="2800" dirty="0" smtClean="0">
                <a:latin typeface="+mj-lt"/>
                <a:cs typeface="Arial" pitchFamily="34" charset="0"/>
              </a:rPr>
              <a:t>Global Affairs Canada (GAC) </a:t>
            </a:r>
          </a:p>
          <a:p>
            <a:endParaRPr lang="en-CA" sz="1600" dirty="0" smtClean="0">
              <a:latin typeface="+mj-lt"/>
              <a:cs typeface="Arial" pitchFamily="34" charset="0"/>
            </a:endParaRPr>
          </a:p>
          <a:p>
            <a:r>
              <a:rPr lang="en-CA" sz="2800" dirty="0" smtClean="0"/>
              <a:t>Department of National Defence, Directorate of History and Heritage (DHH)</a:t>
            </a:r>
          </a:p>
          <a:p>
            <a:endParaRPr lang="en-CA" sz="1600" dirty="0" smtClean="0">
              <a:latin typeface="+mj-lt"/>
              <a:cs typeface="Arial" pitchFamily="34" charset="0"/>
            </a:endParaRPr>
          </a:p>
          <a:p>
            <a:r>
              <a:rPr lang="en-CA" sz="2800" dirty="0" smtClean="0"/>
              <a:t>Communication Security Establishment (CSE)</a:t>
            </a:r>
            <a:endParaRPr lang="en-CA" sz="24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cs typeface="Arial" pitchFamily="34" charset="0"/>
              </a:rPr>
              <a:t>Research Guide to Records on Foreign Intelligence in Canada, 1945-2000</a:t>
            </a:r>
            <a:endParaRPr lang="en-CA" sz="3600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808312"/>
          </a:xfrm>
        </p:spPr>
        <p:txBody>
          <a:bodyPr>
            <a:noAutofit/>
          </a:bodyPr>
          <a:lstStyle/>
          <a:p>
            <a:r>
              <a:rPr lang="en-CA" sz="2800" dirty="0" smtClean="0">
                <a:latin typeface="+mj-lt"/>
                <a:cs typeface="Arial" pitchFamily="34" charset="0"/>
              </a:rPr>
              <a:t>Overview of archival holdings</a:t>
            </a:r>
          </a:p>
          <a:p>
            <a:endParaRPr lang="en-CA" sz="1600" dirty="0" smtClean="0">
              <a:latin typeface="+mj-lt"/>
              <a:cs typeface="Arial" pitchFamily="34" charset="0"/>
            </a:endParaRPr>
          </a:p>
          <a:p>
            <a:r>
              <a:rPr lang="en-CA" sz="2800" dirty="0" smtClean="0">
                <a:latin typeface="+mj-lt"/>
                <a:cs typeface="Arial" pitchFamily="34" charset="0"/>
              </a:rPr>
              <a:t>Summary list of Finding Aids (file lists) </a:t>
            </a:r>
          </a:p>
          <a:p>
            <a:endParaRPr lang="en-CA" sz="1600" dirty="0" smtClean="0">
              <a:latin typeface="+mj-lt"/>
              <a:cs typeface="Arial" pitchFamily="34" charset="0"/>
            </a:endParaRPr>
          </a:p>
          <a:p>
            <a:r>
              <a:rPr lang="en-CA" sz="2800" dirty="0" smtClean="0">
                <a:latin typeface="+mj-lt"/>
                <a:cs typeface="Arial" pitchFamily="34" charset="0"/>
              </a:rPr>
              <a:t>Collection of 85+ Finding Aids</a:t>
            </a:r>
          </a:p>
          <a:p>
            <a:endParaRPr lang="en-CA" sz="1600" dirty="0" smtClean="0">
              <a:latin typeface="+mj-lt"/>
              <a:cs typeface="Arial" pitchFamily="34" charset="0"/>
            </a:endParaRPr>
          </a:p>
          <a:p>
            <a:r>
              <a:rPr lang="en-CA" sz="2800" dirty="0" smtClean="0">
                <a:latin typeface="+mj-lt"/>
                <a:cs typeface="Arial" pitchFamily="34" charset="0"/>
              </a:rPr>
              <a:t>Available at: </a:t>
            </a:r>
            <a:r>
              <a:rPr lang="en-CA" sz="2800" dirty="0" smtClean="0">
                <a:latin typeface="+mj-lt"/>
                <a:cs typeface="Arial" pitchFamily="34" charset="0"/>
                <a:hlinkClick r:id="rId3"/>
              </a:rPr>
              <a:t>https://www.csids.ca/canadian-foreign-intelligence-history-project</a:t>
            </a:r>
            <a:r>
              <a:rPr lang="en-CA" sz="2800" dirty="0" smtClean="0">
                <a:latin typeface="+mj-lt"/>
                <a:cs typeface="Arial" pitchFamily="34" charset="0"/>
              </a:rPr>
              <a:t> </a:t>
            </a:r>
          </a:p>
          <a:p>
            <a:pPr>
              <a:buNone/>
            </a:pPr>
            <a:endParaRPr lang="en-CA" sz="2800" dirty="0" smtClean="0">
              <a:latin typeface="+mj-lt"/>
              <a:cs typeface="Arial" pitchFamily="34" charset="0"/>
            </a:endParaRPr>
          </a:p>
          <a:p>
            <a:pPr lvl="1"/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cs typeface="Arial" pitchFamily="34" charset="0"/>
              </a:rPr>
              <a:t>Canadian Foreign Intelligence </a:t>
            </a:r>
            <a:br>
              <a:rPr lang="en-CA" sz="3600" b="1" dirty="0" smtClean="0">
                <a:cs typeface="Arial" pitchFamily="34" charset="0"/>
              </a:rPr>
            </a:br>
            <a:r>
              <a:rPr lang="en-CA" sz="3600" b="1" dirty="0" smtClean="0">
                <a:cs typeface="Arial" pitchFamily="34" charset="0"/>
              </a:rPr>
              <a:t>History Project (CFIHP) </a:t>
            </a:r>
            <a:endParaRPr lang="en-CA" sz="3600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672408"/>
          </a:xfrm>
        </p:spPr>
        <p:txBody>
          <a:bodyPr>
            <a:noAutofit/>
          </a:bodyPr>
          <a:lstStyle/>
          <a:p>
            <a:r>
              <a:rPr lang="en-CA" sz="2800" dirty="0" smtClean="0"/>
              <a:t>Informal collaborative network of researchers</a:t>
            </a:r>
          </a:p>
          <a:p>
            <a:endParaRPr lang="en-CA" sz="1000" dirty="0" smtClean="0"/>
          </a:p>
          <a:p>
            <a:r>
              <a:rPr lang="en-CA" sz="2800" dirty="0" smtClean="0"/>
              <a:t>Database of released (and open) records</a:t>
            </a:r>
          </a:p>
          <a:p>
            <a:pPr lvl="1"/>
            <a:r>
              <a:rPr lang="en-CA" sz="2400" dirty="0" smtClean="0"/>
              <a:t>Over 1,000 archival files</a:t>
            </a:r>
          </a:p>
          <a:p>
            <a:pPr lvl="1"/>
            <a:r>
              <a:rPr lang="en-CA" sz="2400" dirty="0" smtClean="0"/>
              <a:t>Over 350 other ATIP releases</a:t>
            </a:r>
          </a:p>
          <a:p>
            <a:pPr lvl="1"/>
            <a:r>
              <a:rPr lang="en-CA" sz="2400" dirty="0" smtClean="0"/>
              <a:t>Tens of thousands of individual documents</a:t>
            </a:r>
          </a:p>
          <a:p>
            <a:endParaRPr lang="en-CA" sz="1000" dirty="0" smtClean="0"/>
          </a:p>
          <a:p>
            <a:r>
              <a:rPr lang="en-CA" sz="2800" dirty="0" smtClean="0"/>
              <a:t>Guided by research interests of CFIHP partners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cs typeface="Arial" pitchFamily="34" charset="0"/>
              </a:rPr>
              <a:t>Research Guide to Records on Foreign Intelligence in Canada, 1945-2000</a:t>
            </a:r>
            <a:endParaRPr lang="en-CA" sz="3600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068960"/>
            <a:ext cx="8424936" cy="23042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endParaRPr lang="en-CA" sz="1600" dirty="0" smtClean="0">
              <a:latin typeface="+mj-lt"/>
              <a:cs typeface="Arial" pitchFamily="34" charset="0"/>
              <a:hlinkClick r:id="rId3"/>
            </a:endParaRPr>
          </a:p>
          <a:p>
            <a:pPr>
              <a:lnSpc>
                <a:spcPct val="150000"/>
              </a:lnSpc>
              <a:buNone/>
            </a:pPr>
            <a:r>
              <a:rPr lang="en-CA" sz="3600" dirty="0" smtClean="0">
                <a:cs typeface="Arial" pitchFamily="34" charset="0"/>
                <a:hlinkClick r:id="rId3"/>
              </a:rPr>
              <a:t>https://www.csids.ca/canadian-foreign-intelligence-history-project</a:t>
            </a:r>
            <a:endParaRPr lang="en-CA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217</Words>
  <Application>Microsoft Office PowerPoint</Application>
  <PresentationFormat>On-screen Show (4:3)</PresentationFormat>
  <Paragraphs>60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Research Guide to Records on Foreign Intelligence in Canada, 1945-2000</vt:lpstr>
      <vt:lpstr>Library and Archives Canada (LAC)</vt:lpstr>
      <vt:lpstr>Departmental “Special Registries”</vt:lpstr>
      <vt:lpstr>Research Guide to Records on Foreign Intelligence in Canada, 1945-2000</vt:lpstr>
      <vt:lpstr>Canadian Foreign Intelligence  History Project (CFIHP) </vt:lpstr>
      <vt:lpstr>Research Guide to Records on Foreign Intelligence in Canada, 1945-2000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</dc:creator>
  <cp:lastModifiedBy>Barnes</cp:lastModifiedBy>
  <cp:revision>127</cp:revision>
  <dcterms:created xsi:type="dcterms:W3CDTF">2015-05-01T19:07:00Z</dcterms:created>
  <dcterms:modified xsi:type="dcterms:W3CDTF">2023-10-17T19:17:09Z</dcterms:modified>
</cp:coreProperties>
</file>