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s/modernComment_106_BAA526D5.xml" ContentType="application/vnd.ms-powerpoint.comments+xml"/>
  <Override PartName="/ppt/notesSlides/notesSlide9.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customXml/itemProps4.xml" ContentType="application/vnd.openxmlformats-officedocument.customXmlProperties+xml"/>
  <Override PartName="/customXml/itemProps5.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charts/style1.xml" ContentType="application/vnd.ms-office.chartstyl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3" r:id="rId7"/>
  </p:sldMasterIdLst>
  <p:notesMasterIdLst>
    <p:notesMasterId r:id="rId23"/>
  </p:notesMasterIdLst>
  <p:sldIdLst>
    <p:sldId id="261" r:id="rId8"/>
    <p:sldId id="320" r:id="rId9"/>
    <p:sldId id="341" r:id="rId10"/>
    <p:sldId id="258" r:id="rId11"/>
    <p:sldId id="262" r:id="rId12"/>
    <p:sldId id="319" r:id="rId13"/>
    <p:sldId id="343" r:id="rId14"/>
    <p:sldId id="335" r:id="rId15"/>
    <p:sldId id="342" r:id="rId16"/>
    <p:sldId id="334" r:id="rId17"/>
    <p:sldId id="345" r:id="rId18"/>
    <p:sldId id="347" r:id="rId19"/>
    <p:sldId id="346" r:id="rId20"/>
    <p:sldId id="344" r:id="rId21"/>
    <p:sldId id="34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708134-7FCA-BFB3-1156-167257D77309}" name="Trujillo-Alanes, Michelle" initials="TAM" userId="S::michelle.trujillo-alanes@bac-lac.gc.ca::a3bd3bd7-f724-4fbe-be4c-2dc815ebf71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0BF9A"/>
    <a:srgbClr val="37939B"/>
    <a:srgbClr val="1F5970"/>
    <a:srgbClr val="B3BA1C"/>
    <a:srgbClr val="1F596F"/>
    <a:srgbClr val="91BF9A"/>
    <a:srgbClr val="36939A"/>
    <a:srgbClr val="D4DF4C"/>
    <a:srgbClr val="B2BB1B"/>
    <a:srgbClr val="D0D2D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2791" autoAdjust="0"/>
  </p:normalViewPr>
  <p:slideViewPr>
    <p:cSldViewPr snapToGrid="0">
      <p:cViewPr varScale="1">
        <p:scale>
          <a:sx n="63" d="100"/>
          <a:sy n="63" d="100"/>
        </p:scale>
        <p:origin x="-156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pieChart>
        <c:varyColors val="1"/>
        <c:ser>
          <c:idx val="0"/>
          <c:order val="0"/>
          <c:tx>
            <c:strRef>
              <c:f>Sheet1!$B$1</c:f>
              <c:strCache>
                <c:ptCount val="1"/>
                <c:pt idx="0">
                  <c:v>Column1</c:v>
                </c:pt>
              </c:strCache>
            </c:strRef>
          </c:tx>
          <c:dPt>
            <c:idx val="0"/>
            <c:spPr>
              <a:solidFill>
                <a:srgbClr val="37929A"/>
              </a:solidFill>
              <a:ln w="19050">
                <a:solidFill>
                  <a:schemeClr val="lt1"/>
                </a:solidFill>
              </a:ln>
              <a:effectLst/>
            </c:spPr>
            <c:extLst xmlns:c16r2="http://schemas.microsoft.com/office/drawing/2015/06/chart">
              <c:ext xmlns:c16="http://schemas.microsoft.com/office/drawing/2014/chart" uri="{C3380CC4-5D6E-409C-BE32-E72D297353CC}">
                <c16:uniqueId val="{00000001-2ECA-4D83-B1FE-D654B52610E9}"/>
              </c:ext>
            </c:extLst>
          </c:dPt>
          <c:dPt>
            <c:idx val="1"/>
            <c:spPr>
              <a:solidFill>
                <a:srgbClr val="1F576E"/>
              </a:solidFill>
              <a:ln w="19050">
                <a:solidFill>
                  <a:schemeClr val="lt1"/>
                </a:solidFill>
              </a:ln>
              <a:effectLst/>
            </c:spPr>
            <c:extLst xmlns:c16r2="http://schemas.microsoft.com/office/drawing/2015/06/chart">
              <c:ext xmlns:c16="http://schemas.microsoft.com/office/drawing/2014/chart" uri="{C3380CC4-5D6E-409C-BE32-E72D297353CC}">
                <c16:uniqueId val="{00000003-2ECA-4D83-B1FE-D654B52610E9}"/>
              </c:ext>
            </c:extLst>
          </c:dPt>
          <c:dLbls>
            <c:dLbl>
              <c:idx val="0"/>
              <c:layout>
                <c:manualLayout>
                  <c:x val="-0.17629877829638838"/>
                  <c:y val="9.3775101484121059E-3"/>
                </c:manualLayout>
              </c:layout>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2ECA-4D83-B1FE-D654B52610E9}"/>
                </c:ext>
              </c:extLst>
            </c:dLbl>
            <c:dLbl>
              <c:idx val="1"/>
              <c:layout>
                <c:manualLayout>
                  <c:x val="0.14096257867795653"/>
                  <c:y val="-4.7387235587692339E-2"/>
                </c:manualLayout>
              </c:layout>
              <c:dLblPos val="bestFit"/>
              <c:showVal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2ECA-4D83-B1FE-D654B52610E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j-lt"/>
                    <a:ea typeface="+mn-ea"/>
                    <a:cs typeface="+mn-cs"/>
                  </a:defRPr>
                </a:pPr>
                <a:endParaRPr lang="en-US"/>
              </a:p>
            </c:txPr>
            <c:dLblPos val="bestFit"/>
            <c:showVal val="1"/>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Completed</c:v>
                </c:pt>
                <c:pt idx="1">
                  <c:v>Remaining as of October 13, 2023</c:v>
                </c:pt>
              </c:strCache>
            </c:strRef>
          </c:cat>
          <c:val>
            <c:numRef>
              <c:f>Sheet1!$B$2:$B$3</c:f>
              <c:numCache>
                <c:formatCode>General</c:formatCode>
                <c:ptCount val="2"/>
                <c:pt idx="0">
                  <c:v>0.50253776795844018</c:v>
                </c:pt>
                <c:pt idx="1">
                  <c:v>0.49746223204155976</c:v>
                </c:pt>
              </c:numCache>
            </c:numRef>
          </c:val>
          <c:extLst xmlns:c16r2="http://schemas.microsoft.com/office/drawing/2015/06/chart">
            <c:ext xmlns:c16="http://schemas.microsoft.com/office/drawing/2014/chart" uri="{C3380CC4-5D6E-409C-BE32-E72D297353CC}">
              <c16:uniqueId val="{00000004-2ECA-4D83-B1FE-D654B52610E9}"/>
            </c:ext>
          </c:extLst>
        </c:ser>
        <c:dLbls/>
        <c:firstSliceAng val="0"/>
      </c:pieChart>
      <c:spPr>
        <a:noFill/>
        <a:ln>
          <a:noFill/>
        </a:ln>
        <a:effectLst/>
      </c:spPr>
    </c:plotArea>
    <c:legend>
      <c:legendPos val="r"/>
      <c:layout>
        <c:manualLayout>
          <c:xMode val="edge"/>
          <c:yMode val="edge"/>
          <c:x val="0.6214175582909639"/>
          <c:y val="0.51312132812243882"/>
          <c:w val="0.37858238040861847"/>
          <c:h val="0.28013591679678973"/>
        </c:manualLayout>
      </c:layout>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mn-cs"/>
            </a:defRPr>
          </a:pPr>
          <a:endParaRPr lang="en-US"/>
        </a:p>
      </c:txPr>
    </c:legend>
    <c:plotVisOnly val="1"/>
    <c:dispBlanksAs val="zero"/>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06_BAA526D5.xml><?xml version="1.0" encoding="utf-8"?>
<p188:cmLst xmlns:a="http://schemas.openxmlformats.org/drawingml/2006/main" xmlns:r="http://schemas.openxmlformats.org/officeDocument/2006/relationships" xmlns:p188="http://schemas.microsoft.com/office/powerpoint/2018/8/main">
  <p188:cm id="{3D48E75E-BCFC-4E52-B23A-46279A5912D4}" authorId="{0E708134-7FCA-BFB3-1156-167257D77309}" created="2023-10-05T15:04:50.532">
    <ac:txMkLst xmlns:ac="http://schemas.microsoft.com/office/drawing/2013/main/command">
      <pc:docMk xmlns:pc="http://schemas.microsoft.com/office/powerpoint/2013/main/command"/>
      <pc:sldMk xmlns:pc="http://schemas.microsoft.com/office/powerpoint/2013/main/command" cId="3131385557" sldId="262"/>
      <ac:graphicFrameMk id="4" creationId="{6F20B2E0-448E-4795-8F4E-311FCF6ECBCD}"/>
      <ac:tblMk/>
      <ac:tcMk rowId="3910754734" colId="995907845"/>
      <ac:txMk cp="0" len="46">
        <ac:context len="47" hash="1302163899"/>
      </ac:txMk>
    </ac:txMkLst>
    <p188:pos x="3008671" y="682756"/>
    <p188:txBody>
      <a:bodyPr/>
      <a:lstStyle/>
      <a:p>
        <a:r>
          <a:rPr lang="en-CA"/>
          <a:t>What we accomplished (Carolyn input)</a:t>
        </a:r>
      </a:p>
    </p188:txBody>
  </p188:cm>
  <p188:cm id="{420BE4E5-DEBB-43D8-B52D-532293460051}" authorId="{0E708134-7FCA-BFB3-1156-167257D77309}" created="2023-10-05T15:05:08.756">
    <ac:txMkLst xmlns:ac="http://schemas.microsoft.com/office/drawing/2013/main/command">
      <pc:docMk xmlns:pc="http://schemas.microsoft.com/office/powerpoint/2013/main/command"/>
      <pc:sldMk xmlns:pc="http://schemas.microsoft.com/office/powerpoint/2013/main/command" cId="3131385557" sldId="262"/>
      <ac:graphicFrameMk id="4" creationId="{6F20B2E0-448E-4795-8F4E-311FCF6ECBCD}"/>
      <ac:tblMk/>
      <ac:tcMk rowId="295639666" colId="995907845"/>
      <ac:txMk cp="0" len="65">
        <ac:context len="66" hash="1895243942"/>
      </ac:txMk>
    </ac:txMkLst>
    <p188:pos x="4178710" y="1056381"/>
    <p188:replyLst>
      <p188:reply id="{E1324FA6-9FDF-45CF-A181-F12051C77133}" authorId="{0E708134-7FCA-BFB3-1156-167257D77309}" created="2023-10-05T17:28:34.335">
        <p188:txBody>
          <a:bodyPr/>
          <a:lstStyle/>
          <a:p>
            <a:r>
              <a:rPr lang="en-CA"/>
              <a:t>From June 2023 update: "Since the last reporting period, LAC saw a decrease of 12.5 percent in its overall number of active complaints."</a:t>
            </a:r>
          </a:p>
        </p188:txBody>
      </p188:reply>
    </p188:replyLst>
    <p188:txBody>
      <a:bodyPr/>
      <a:lstStyle/>
      <a:p>
        <a:r>
          <a:rPr lang="en-CA"/>
          <a:t>More information needed (Ask Jeff and Carolyn)</a:t>
        </a:r>
      </a:p>
    </p188:txBody>
  </p188:cm>
  <p188:cm id="{FF993B3C-2809-4FA6-AF7B-3AE103B99531}" authorId="{0E708134-7FCA-BFB3-1156-167257D77309}" created="2023-10-05T15:06:25.173">
    <ac:txMkLst xmlns:ac="http://schemas.microsoft.com/office/drawing/2013/main/command">
      <pc:docMk xmlns:pc="http://schemas.microsoft.com/office/powerpoint/2013/main/command"/>
      <pc:sldMk xmlns:pc="http://schemas.microsoft.com/office/powerpoint/2013/main/command" cId="3131385557" sldId="262"/>
      <ac:graphicFrameMk id="4" creationId="{6F20B2E0-448E-4795-8F4E-311FCF6ECBCD}"/>
      <ac:tblMk/>
      <ac:tcMk rowId="2619845253" colId="995907845"/>
      <ac:txMk cp="0">
        <ac:context len="55" hash="1533023631"/>
      </ac:txMk>
    </ac:txMkLst>
    <p188:pos x="3342968" y="1420175"/>
    <p188:txBody>
      <a:bodyPr/>
      <a:lstStyle/>
      <a:p>
        <a:r>
          <a:rPr lang="en-CA"/>
          <a:t>Resepect time limits or change it to reduction of pages on consultation (look at the website for average extension)</a:t>
        </a:r>
      </a:p>
    </p188:txBody>
  </p188:cm>
  <p188:cm id="{A12AB7BE-7AE4-4C06-8891-B9C073DEAF25}" authorId="{0E708134-7FCA-BFB3-1156-167257D77309}" created="2023-10-05T15:07:30.672">
    <ac:txMkLst xmlns:ac="http://schemas.microsoft.com/office/drawing/2013/main/command">
      <pc:docMk xmlns:pc="http://schemas.microsoft.com/office/powerpoint/2013/main/command"/>
      <pc:sldMk xmlns:pc="http://schemas.microsoft.com/office/powerpoint/2013/main/command" cId="3131385557" sldId="262"/>
      <ac:graphicFrameMk id="4" creationId="{6F20B2E0-448E-4795-8F4E-311FCF6ECBCD}"/>
      <ac:tblMk/>
      <ac:tcMk rowId="690944273" colId="995907845"/>
      <ac:txMk cp="0" len="52">
        <ac:context len="124" hash="1500601781"/>
      </ac:txMk>
    </ac:txMkLst>
    <p188:pos x="3283974" y="1783968"/>
    <p188:replyLst>
      <p188:reply id="{09C9F990-6F12-48E6-89AB-D6501F78C249}" authorId="{0E708134-7FCA-BFB3-1156-167257D77309}" created="2023-10-05T17:33:30.335">
        <p188:txBody>
          <a:bodyPr/>
          <a:lstStyle/>
          <a:p>
            <a:r>
              <a:rPr lang="en-CA"/>
              <a:t>Cannot find a stat</a:t>
            </a:r>
          </a:p>
        </p188:txBody>
      </p188:reply>
    </p188:replyLst>
    <p188:txBody>
      <a:bodyPr/>
      <a:lstStyle/>
      <a:p>
        <a:r>
          <a:rPr lang="en-CA"/>
          <a:t>Look at ATIP action plan if there is anything related to it, or a statistic</a:t>
        </a:r>
      </a:p>
    </p188:txBody>
  </p188:cm>
  <p188:cm id="{3E7C4AA5-33AD-417F-9A27-94B719D48F6D}" authorId="{0E708134-7FCA-BFB3-1156-167257D77309}" created="2023-10-05T15:07:38.487">
    <ac:txMkLst xmlns:ac="http://schemas.microsoft.com/office/drawing/2013/main/command">
      <pc:docMk xmlns:pc="http://schemas.microsoft.com/office/powerpoint/2013/main/command"/>
      <pc:sldMk xmlns:pc="http://schemas.microsoft.com/office/powerpoint/2013/main/command" cId="3131385557" sldId="262"/>
      <ac:graphicFrameMk id="4" creationId="{6F20B2E0-448E-4795-8F4E-311FCF6ECBCD}"/>
      <ac:tblMk/>
      <ac:tcMk rowId="1462962555" colId="995907845"/>
      <ac:txMk cp="0">
        <ac:context len="38" hash="3382387418"/>
      </ac:txMk>
    </ac:txMkLst>
    <p188:pos x="1769806" y="2147762"/>
    <p188:replyLst>
      <p188:reply id="{0FC5A6B0-CE01-4A0F-A9D1-5731624B9D1E}" authorId="{0E708134-7FCA-BFB3-1156-167257D77309}" created="2023-10-05T15:08:00.174">
        <p188:txBody>
          <a:bodyPr/>
          <a:lstStyle/>
          <a:p>
            <a:r>
              <a:rPr lang="en-CA"/>
              <a:t>Use actual name (ATIP online)
</a:t>
            </a:r>
          </a:p>
        </p188:txBody>
      </p188:reply>
    </p188:replyLst>
    <p188:txBody>
      <a:bodyPr/>
      <a:lstStyle/>
      <a:p>
        <a:r>
          <a:rPr lang="en-CA"/>
          <a:t>Add a link</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11.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svg"/><Relationship Id="rId1" Type="http://schemas.openxmlformats.org/officeDocument/2006/relationships/image" Target="../media/image11.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1127F1-7D5E-4166-8275-56F4612D40BE}" type="doc">
      <dgm:prSet loTypeId="urn:microsoft.com/office/officeart/2005/8/layout/hList7#1" loCatId="list" qsTypeId="urn:microsoft.com/office/officeart/2005/8/quickstyle/simple1" qsCatId="simple" csTypeId="urn:microsoft.com/office/officeart/2005/8/colors/accent1_2" csCatId="accent1" phldr="1"/>
      <dgm:spPr/>
    </dgm:pt>
    <dgm:pt modelId="{18AF1DDF-3C13-4F02-A93B-E37F6121E228}">
      <dgm:prSet phldrT="[Text]"/>
      <dgm:spPr>
        <a:solidFill>
          <a:srgbClr val="1F5970"/>
        </a:solidFill>
      </dgm:spPr>
      <dgm:t>
        <a:bodyPr/>
        <a:lstStyle/>
        <a:p>
          <a:pPr algn="ctr"/>
          <a:r>
            <a:rPr lang="fr-FR" altLang="en-US" b="1" dirty="0">
              <a:latin typeface="Helvetica" panose="020B0604020202020204" pitchFamily="34" charset="0"/>
              <a:cs typeface="Helvetica" panose="020B0604020202020204" pitchFamily="34" charset="0"/>
            </a:rPr>
            <a:t>1. </a:t>
          </a:r>
          <a:r>
            <a:rPr lang="fr-FR" altLang="en-US" b="1" dirty="0" err="1">
              <a:latin typeface="Helvetica" panose="020B0604020202020204" pitchFamily="34" charset="0"/>
              <a:cs typeface="Helvetica" panose="020B0604020202020204" pitchFamily="34" charset="0"/>
            </a:rPr>
            <a:t>Getting</a:t>
          </a:r>
          <a:r>
            <a:rPr lang="fr-FR" altLang="en-US" b="1" dirty="0">
              <a:latin typeface="Helvetica" panose="020B0604020202020204" pitchFamily="34" charset="0"/>
              <a:cs typeface="Helvetica" panose="020B0604020202020204" pitchFamily="34" charset="0"/>
            </a:rPr>
            <a:t> back on </a:t>
          </a:r>
          <a:r>
            <a:rPr lang="fr-FR" altLang="en-US" b="1" dirty="0" err="1">
              <a:latin typeface="Helvetica" panose="020B0604020202020204" pitchFamily="34" charset="0"/>
              <a:cs typeface="Helvetica" panose="020B0604020202020204" pitchFamily="34" charset="0"/>
            </a:rPr>
            <a:t>track</a:t>
          </a:r>
          <a:endParaRPr lang="fr-FR" altLang="en-US" b="1" dirty="0">
            <a:latin typeface="Helvetica" panose="020B0604020202020204" pitchFamily="34" charset="0"/>
            <a:cs typeface="Helvetica" panose="020B0604020202020204" pitchFamily="34" charset="0"/>
          </a:endParaRPr>
        </a:p>
        <a:p>
          <a:pPr algn="l"/>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Decrease</a:t>
          </a:r>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backlog</a:t>
          </a:r>
          <a:endParaRPr lang="fr-FR" altLang="en-US" dirty="0">
            <a:latin typeface="Helvetica" panose="020B0604020202020204" pitchFamily="34" charset="0"/>
            <a:cs typeface="Helvetica" panose="020B0604020202020204" pitchFamily="34" charset="0"/>
          </a:endParaRPr>
        </a:p>
        <a:p>
          <a:pPr algn="l"/>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Reduce</a:t>
          </a:r>
          <a:r>
            <a:rPr lang="fr-FR" altLang="en-US" dirty="0">
              <a:latin typeface="Helvetica" panose="020B0604020202020204" pitchFamily="34" charset="0"/>
              <a:cs typeface="Helvetica" panose="020B0604020202020204" pitchFamily="34" charset="0"/>
            </a:rPr>
            <a:t> OIC complaints queue</a:t>
          </a:r>
          <a:endParaRPr lang="en-CA" dirty="0"/>
        </a:p>
      </dgm:t>
    </dgm:pt>
    <dgm:pt modelId="{48BD3082-A903-45A4-B0BA-8931D184CF9B}" type="parTrans" cxnId="{84205138-D430-4538-A7BA-2894EE344796}">
      <dgm:prSet/>
      <dgm:spPr/>
      <dgm:t>
        <a:bodyPr/>
        <a:lstStyle/>
        <a:p>
          <a:endParaRPr lang="en-CA"/>
        </a:p>
      </dgm:t>
    </dgm:pt>
    <dgm:pt modelId="{238BE79D-9885-4C2C-8A05-0436A02F14DA}" type="sibTrans" cxnId="{84205138-D430-4538-A7BA-2894EE344796}">
      <dgm:prSet/>
      <dgm:spPr/>
      <dgm:t>
        <a:bodyPr/>
        <a:lstStyle/>
        <a:p>
          <a:endParaRPr lang="en-CA"/>
        </a:p>
      </dgm:t>
    </dgm:pt>
    <dgm:pt modelId="{1455E2CB-2A5F-4747-AA9D-3268E149AFB5}">
      <dgm:prSet phldrT="[Text]"/>
      <dgm:spPr>
        <a:solidFill>
          <a:srgbClr val="37939B"/>
        </a:solidFill>
      </dgm:spPr>
      <dgm:t>
        <a:bodyPr/>
        <a:lstStyle/>
        <a:p>
          <a:pPr algn="ctr"/>
          <a:r>
            <a:rPr lang="fr-FR" altLang="en-US" b="1" dirty="0">
              <a:latin typeface="Helvetica" panose="020B0604020202020204" pitchFamily="34" charset="0"/>
              <a:cs typeface="Helvetica" panose="020B0604020202020204" pitchFamily="34" charset="0"/>
            </a:rPr>
            <a:t>2. </a:t>
          </a:r>
          <a:r>
            <a:rPr lang="fr-FR" altLang="en-US" b="1" dirty="0" err="1">
              <a:latin typeface="Helvetica" panose="020B0604020202020204" pitchFamily="34" charset="0"/>
              <a:cs typeface="Helvetica" panose="020B0604020202020204" pitchFamily="34" charset="0"/>
            </a:rPr>
            <a:t>Internal</a:t>
          </a:r>
          <a:r>
            <a:rPr lang="fr-FR" altLang="en-US" b="1" dirty="0">
              <a:latin typeface="Helvetica" panose="020B0604020202020204" pitchFamily="34" charset="0"/>
              <a:cs typeface="Helvetica" panose="020B0604020202020204" pitchFamily="34" charset="0"/>
            </a:rPr>
            <a:t> </a:t>
          </a:r>
          <a:r>
            <a:rPr lang="fr-FR" altLang="en-US" b="1" dirty="0" err="1">
              <a:latin typeface="Helvetica" panose="020B0604020202020204" pitchFamily="34" charset="0"/>
              <a:cs typeface="Helvetica" panose="020B0604020202020204" pitchFamily="34" charset="0"/>
            </a:rPr>
            <a:t>review</a:t>
          </a:r>
          <a:r>
            <a:rPr lang="fr-FR" altLang="en-US" b="1" dirty="0">
              <a:latin typeface="Helvetica" panose="020B0604020202020204" pitchFamily="34" charset="0"/>
              <a:cs typeface="Helvetica" panose="020B0604020202020204" pitchFamily="34" charset="0"/>
            </a:rPr>
            <a:t> and </a:t>
          </a:r>
          <a:r>
            <a:rPr lang="fr-FR" altLang="en-US" b="1" dirty="0" err="1">
              <a:latin typeface="Helvetica" panose="020B0604020202020204" pitchFamily="34" charset="0"/>
              <a:cs typeface="Helvetica" panose="020B0604020202020204" pitchFamily="34" charset="0"/>
            </a:rPr>
            <a:t>improvements</a:t>
          </a:r>
          <a:endParaRPr lang="fr-FR" altLang="en-US" b="1" dirty="0">
            <a:latin typeface="Helvetica" panose="020B0604020202020204" pitchFamily="34" charset="0"/>
            <a:cs typeface="Helvetica" panose="020B0604020202020204" pitchFamily="34" charset="0"/>
          </a:endParaRPr>
        </a:p>
        <a:p>
          <a:pPr algn="l"/>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Renew</a:t>
          </a:r>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policies</a:t>
          </a:r>
          <a:r>
            <a:rPr lang="fr-FR" altLang="en-US" dirty="0">
              <a:latin typeface="Helvetica" panose="020B0604020202020204" pitchFamily="34" charset="0"/>
              <a:cs typeface="Helvetica" panose="020B0604020202020204" pitchFamily="34" charset="0"/>
            </a:rPr>
            <a:t> and </a:t>
          </a:r>
          <a:r>
            <a:rPr lang="fr-FR" altLang="en-US" dirty="0" err="1">
              <a:latin typeface="Helvetica" panose="020B0604020202020204" pitchFamily="34" charset="0"/>
              <a:cs typeface="Helvetica" panose="020B0604020202020204" pitchFamily="34" charset="0"/>
            </a:rPr>
            <a:t>processes</a:t>
          </a:r>
          <a:endParaRPr lang="fr-FR" altLang="en-US" dirty="0">
            <a:latin typeface="Helvetica" panose="020B0604020202020204" pitchFamily="34" charset="0"/>
            <a:cs typeface="Helvetica" panose="020B0604020202020204" pitchFamily="34" charset="0"/>
          </a:endParaRPr>
        </a:p>
        <a:p>
          <a:pPr algn="l"/>
          <a:r>
            <a:rPr lang="fr-FR" altLang="en-US" dirty="0">
              <a:latin typeface="Helvetica" panose="020B0604020202020204" pitchFamily="34" charset="0"/>
              <a:cs typeface="Helvetica" panose="020B0604020202020204" pitchFamily="34" charset="0"/>
            </a:rPr>
            <a:t>- Invest in IT</a:t>
          </a:r>
        </a:p>
        <a:p>
          <a:pPr algn="l"/>
          <a:r>
            <a:rPr lang="fr-FR" altLang="en-US" dirty="0">
              <a:latin typeface="Helvetica" panose="020B0604020202020204" pitchFamily="34" charset="0"/>
              <a:cs typeface="Helvetica" panose="020B0604020202020204" pitchFamily="34" charset="0"/>
            </a:rPr>
            <a:t>- </a:t>
          </a:r>
          <a:r>
            <a:rPr lang="fr-FR" altLang="en-US" dirty="0" err="1">
              <a:latin typeface="Helvetica" panose="020B0604020202020204" pitchFamily="34" charset="0"/>
              <a:cs typeface="Helvetica" panose="020B0604020202020204" pitchFamily="34" charset="0"/>
            </a:rPr>
            <a:t>Ensure</a:t>
          </a:r>
          <a:r>
            <a:rPr lang="fr-FR" altLang="en-US" dirty="0">
              <a:latin typeface="Helvetica" panose="020B0604020202020204" pitchFamily="34" charset="0"/>
              <a:cs typeface="Helvetica" panose="020B0604020202020204" pitchFamily="34" charset="0"/>
            </a:rPr>
            <a:t> business </a:t>
          </a:r>
          <a:r>
            <a:rPr lang="fr-FR" altLang="en-US" dirty="0" err="1">
              <a:latin typeface="Helvetica" panose="020B0604020202020204" pitchFamily="34" charset="0"/>
              <a:cs typeface="Helvetica" panose="020B0604020202020204" pitchFamily="34" charset="0"/>
            </a:rPr>
            <a:t>stability</a:t>
          </a:r>
          <a:r>
            <a:rPr lang="fr-FR" altLang="en-US" dirty="0">
              <a:latin typeface="Helvetica" panose="020B0604020202020204" pitchFamily="34" charset="0"/>
              <a:cs typeface="Helvetica" panose="020B0604020202020204" pitchFamily="34" charset="0"/>
            </a:rPr>
            <a:t> and </a:t>
          </a:r>
          <a:r>
            <a:rPr lang="fr-FR" altLang="en-US" dirty="0" err="1">
              <a:latin typeface="Helvetica" panose="020B0604020202020204" pitchFamily="34" charset="0"/>
              <a:cs typeface="Helvetica" panose="020B0604020202020204" pitchFamily="34" charset="0"/>
            </a:rPr>
            <a:t>continuity</a:t>
          </a:r>
          <a:endParaRPr lang="en-CA" dirty="0"/>
        </a:p>
      </dgm:t>
    </dgm:pt>
    <dgm:pt modelId="{F36D9366-4ED0-410E-8DBD-25357B5F5504}" type="parTrans" cxnId="{0BDB5C00-070F-4653-9A6D-ADE01A4FC167}">
      <dgm:prSet/>
      <dgm:spPr/>
      <dgm:t>
        <a:bodyPr/>
        <a:lstStyle/>
        <a:p>
          <a:endParaRPr lang="en-CA"/>
        </a:p>
      </dgm:t>
    </dgm:pt>
    <dgm:pt modelId="{7797F395-EE4E-4481-BF29-66C9E3825A10}" type="sibTrans" cxnId="{0BDB5C00-070F-4653-9A6D-ADE01A4FC167}">
      <dgm:prSet/>
      <dgm:spPr/>
      <dgm:t>
        <a:bodyPr/>
        <a:lstStyle/>
        <a:p>
          <a:endParaRPr lang="en-CA"/>
        </a:p>
      </dgm:t>
    </dgm:pt>
    <dgm:pt modelId="{45CD829D-0243-4863-ADDD-A95B064D324F}">
      <dgm:prSet phldrT="[Text]"/>
      <dgm:spPr>
        <a:solidFill>
          <a:srgbClr val="90BF9A"/>
        </a:solidFill>
      </dgm:spPr>
      <dgm:t>
        <a:bodyPr/>
        <a:lstStyle/>
        <a:p>
          <a:pPr algn="ctr"/>
          <a:r>
            <a:rPr lang="en-US" altLang="en-US" b="1" dirty="0">
              <a:latin typeface="Helvetica" panose="020B0604020202020204" pitchFamily="34" charset="0"/>
              <a:cs typeface="Helvetica" panose="020B0604020202020204" pitchFamily="34" charset="0"/>
            </a:rPr>
            <a:t>3. Engage on broader ATIP issues</a:t>
          </a:r>
        </a:p>
        <a:p>
          <a:pPr algn="l"/>
          <a:r>
            <a:rPr lang="en-US" altLang="en-US" dirty="0">
              <a:latin typeface="Helvetica" panose="020B0604020202020204" pitchFamily="34" charset="0"/>
              <a:cs typeface="Helvetica" panose="020B0604020202020204" pitchFamily="34" charset="0"/>
            </a:rPr>
            <a:t>- Engage with GC partners</a:t>
          </a:r>
        </a:p>
        <a:p>
          <a:pPr algn="l"/>
          <a:r>
            <a:rPr lang="en-US" altLang="en-US" dirty="0">
              <a:latin typeface="Helvetica" panose="020B0604020202020204" pitchFamily="34" charset="0"/>
              <a:cs typeface="Helvetica" panose="020B0604020202020204" pitchFamily="34" charset="0"/>
            </a:rPr>
            <a:t>- Engage with international organizations</a:t>
          </a:r>
        </a:p>
        <a:p>
          <a:pPr algn="l"/>
          <a:r>
            <a:rPr lang="en-US" altLang="en-US" dirty="0">
              <a:latin typeface="Helvetica" panose="020B0604020202020204" pitchFamily="34" charset="0"/>
              <a:cs typeface="Helvetica" panose="020B0604020202020204" pitchFamily="34" charset="0"/>
            </a:rPr>
            <a:t>- Engage with clients and public*</a:t>
          </a:r>
          <a:endParaRPr lang="en-CA" dirty="0"/>
        </a:p>
      </dgm:t>
    </dgm:pt>
    <dgm:pt modelId="{1534D4B8-7FBB-4582-AE5C-13FD4B2F81B4}" type="parTrans" cxnId="{01A5AB6B-46FC-43BE-9020-92E813D2A5EA}">
      <dgm:prSet/>
      <dgm:spPr/>
      <dgm:t>
        <a:bodyPr/>
        <a:lstStyle/>
        <a:p>
          <a:endParaRPr lang="en-CA"/>
        </a:p>
      </dgm:t>
    </dgm:pt>
    <dgm:pt modelId="{7F7DE486-FF0F-4820-8E54-EFC65D8D560B}" type="sibTrans" cxnId="{01A5AB6B-46FC-43BE-9020-92E813D2A5EA}">
      <dgm:prSet/>
      <dgm:spPr/>
      <dgm:t>
        <a:bodyPr/>
        <a:lstStyle/>
        <a:p>
          <a:endParaRPr lang="en-CA"/>
        </a:p>
      </dgm:t>
    </dgm:pt>
    <dgm:pt modelId="{DE10670A-8297-45DA-9B46-A3D991949348}" type="pres">
      <dgm:prSet presAssocID="{6C1127F1-7D5E-4166-8275-56F4612D40BE}" presName="Name0" presStyleCnt="0">
        <dgm:presLayoutVars>
          <dgm:dir/>
          <dgm:resizeHandles val="exact"/>
        </dgm:presLayoutVars>
      </dgm:prSet>
      <dgm:spPr/>
    </dgm:pt>
    <dgm:pt modelId="{1CABDC01-C0AF-4D96-A489-9B565FABCF9C}" type="pres">
      <dgm:prSet presAssocID="{6C1127F1-7D5E-4166-8275-56F4612D40BE}" presName="fgShape" presStyleLbl="fgShp" presStyleIdx="0" presStyleCnt="1" custFlipVert="0" custScaleY="17051" custLinFactNeighborX="137" custLinFactNeighborY="70945"/>
      <dgm:spPr>
        <a:prstGeom prst="flowChartProcess">
          <a:avLst/>
        </a:prstGeom>
        <a:noFill/>
        <a:ln>
          <a:noFill/>
        </a:ln>
      </dgm:spPr>
    </dgm:pt>
    <dgm:pt modelId="{44D47FBF-6EC9-4A36-BF46-2CBA109C224D}" type="pres">
      <dgm:prSet presAssocID="{6C1127F1-7D5E-4166-8275-56F4612D40BE}" presName="linComp" presStyleCnt="0"/>
      <dgm:spPr/>
    </dgm:pt>
    <dgm:pt modelId="{1BBAAB61-E3D1-42F6-BBC1-59F57AF04E67}" type="pres">
      <dgm:prSet presAssocID="{18AF1DDF-3C13-4F02-A93B-E37F6121E228}" presName="compNode" presStyleCnt="0"/>
      <dgm:spPr/>
    </dgm:pt>
    <dgm:pt modelId="{F26A25AE-2C56-4ABB-A7D4-753EA21557DC}" type="pres">
      <dgm:prSet presAssocID="{18AF1DDF-3C13-4F02-A93B-E37F6121E228}" presName="bkgdShape" presStyleLbl="node1" presStyleIdx="0" presStyleCnt="3"/>
      <dgm:spPr/>
      <dgm:t>
        <a:bodyPr/>
        <a:lstStyle/>
        <a:p>
          <a:endParaRPr lang="en-US"/>
        </a:p>
      </dgm:t>
    </dgm:pt>
    <dgm:pt modelId="{244162AD-953D-41FA-BE5D-CC888CAFB954}" type="pres">
      <dgm:prSet presAssocID="{18AF1DDF-3C13-4F02-A93B-E37F6121E228}" presName="nodeTx" presStyleLbl="node1" presStyleIdx="0" presStyleCnt="3">
        <dgm:presLayoutVars>
          <dgm:bulletEnabled val="1"/>
        </dgm:presLayoutVars>
      </dgm:prSet>
      <dgm:spPr/>
      <dgm:t>
        <a:bodyPr/>
        <a:lstStyle/>
        <a:p>
          <a:endParaRPr lang="en-US"/>
        </a:p>
      </dgm:t>
    </dgm:pt>
    <dgm:pt modelId="{D6003AAF-AEED-443B-B45D-E92EC7BD6E58}" type="pres">
      <dgm:prSet presAssocID="{18AF1DDF-3C13-4F02-A93B-E37F6121E228}" presName="invisiNode" presStyleLbl="node1" presStyleIdx="0" presStyleCnt="3"/>
      <dgm:spPr/>
    </dgm:pt>
    <dgm:pt modelId="{4F958033-1E03-4A3D-9A22-CB29D3A744E7}" type="pres">
      <dgm:prSet presAssocID="{18AF1DDF-3C13-4F02-A93B-E37F6121E228}" presName="imagNode" presStyleLbl="fgImgPlace1" presStyleIdx="0" presStyleCnt="3"/>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xmlns="" id="0" name="" descr="Inbox outline"/>
        </a:ext>
      </dgm:extLst>
    </dgm:pt>
    <dgm:pt modelId="{809F3B8D-976E-45D1-B154-2183B2ED27F3}" type="pres">
      <dgm:prSet presAssocID="{238BE79D-9885-4C2C-8A05-0436A02F14DA}" presName="sibTrans" presStyleLbl="sibTrans2D1" presStyleIdx="0" presStyleCnt="0"/>
      <dgm:spPr/>
      <dgm:t>
        <a:bodyPr/>
        <a:lstStyle/>
        <a:p>
          <a:endParaRPr lang="en-US"/>
        </a:p>
      </dgm:t>
    </dgm:pt>
    <dgm:pt modelId="{7BABE80C-4D1E-4FDC-94EC-B031ECA3C533}" type="pres">
      <dgm:prSet presAssocID="{1455E2CB-2A5F-4747-AA9D-3268E149AFB5}" presName="compNode" presStyleCnt="0"/>
      <dgm:spPr/>
    </dgm:pt>
    <dgm:pt modelId="{96C03FC1-DE62-440D-BF5D-A3C7A9018CA6}" type="pres">
      <dgm:prSet presAssocID="{1455E2CB-2A5F-4747-AA9D-3268E149AFB5}" presName="bkgdShape" presStyleLbl="node1" presStyleIdx="1" presStyleCnt="3"/>
      <dgm:spPr/>
      <dgm:t>
        <a:bodyPr/>
        <a:lstStyle/>
        <a:p>
          <a:endParaRPr lang="en-US"/>
        </a:p>
      </dgm:t>
    </dgm:pt>
    <dgm:pt modelId="{62940FAA-6A7F-4673-8057-E745EDDE72DF}" type="pres">
      <dgm:prSet presAssocID="{1455E2CB-2A5F-4747-AA9D-3268E149AFB5}" presName="nodeTx" presStyleLbl="node1" presStyleIdx="1" presStyleCnt="3">
        <dgm:presLayoutVars>
          <dgm:bulletEnabled val="1"/>
        </dgm:presLayoutVars>
      </dgm:prSet>
      <dgm:spPr/>
      <dgm:t>
        <a:bodyPr/>
        <a:lstStyle/>
        <a:p>
          <a:endParaRPr lang="en-US"/>
        </a:p>
      </dgm:t>
    </dgm:pt>
    <dgm:pt modelId="{6D64291C-FD57-45A4-8A92-47AF97768F81}" type="pres">
      <dgm:prSet presAssocID="{1455E2CB-2A5F-4747-AA9D-3268E149AFB5}" presName="invisiNode" presStyleLbl="node1" presStyleIdx="1" presStyleCnt="3"/>
      <dgm:spPr/>
    </dgm:pt>
    <dgm:pt modelId="{BCBD450A-9BCB-4C9F-9F8E-090A7554625E}" type="pres">
      <dgm:prSet presAssocID="{1455E2CB-2A5F-4747-AA9D-3268E149AFB5}" presName="imagNode" presStyleLbl="fgImgPlace1" presStyleIdx="1" presStyleCnt="3"/>
      <dgm:spPr>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xmlns="" id="0" name="" descr="Document with solid fill"/>
        </a:ext>
      </dgm:extLst>
    </dgm:pt>
    <dgm:pt modelId="{774C6B15-8C7B-498C-A090-B5B4E1F125D9}" type="pres">
      <dgm:prSet presAssocID="{7797F395-EE4E-4481-BF29-66C9E3825A10}" presName="sibTrans" presStyleLbl="sibTrans2D1" presStyleIdx="0" presStyleCnt="0"/>
      <dgm:spPr/>
      <dgm:t>
        <a:bodyPr/>
        <a:lstStyle/>
        <a:p>
          <a:endParaRPr lang="en-US"/>
        </a:p>
      </dgm:t>
    </dgm:pt>
    <dgm:pt modelId="{CDD03D03-99B1-42D3-BE0E-819EA719C6F9}" type="pres">
      <dgm:prSet presAssocID="{45CD829D-0243-4863-ADDD-A95B064D324F}" presName="compNode" presStyleCnt="0"/>
      <dgm:spPr/>
    </dgm:pt>
    <dgm:pt modelId="{87F587F7-C46C-4802-9653-FCB0593E94B8}" type="pres">
      <dgm:prSet presAssocID="{45CD829D-0243-4863-ADDD-A95B064D324F}" presName="bkgdShape" presStyleLbl="node1" presStyleIdx="2" presStyleCnt="3" custLinFactNeighborX="58946"/>
      <dgm:spPr/>
      <dgm:t>
        <a:bodyPr/>
        <a:lstStyle/>
        <a:p>
          <a:endParaRPr lang="en-US"/>
        </a:p>
      </dgm:t>
    </dgm:pt>
    <dgm:pt modelId="{334108F4-2967-4C2E-87DC-9D267B5CF037}" type="pres">
      <dgm:prSet presAssocID="{45CD829D-0243-4863-ADDD-A95B064D324F}" presName="nodeTx" presStyleLbl="node1" presStyleIdx="2" presStyleCnt="3">
        <dgm:presLayoutVars>
          <dgm:bulletEnabled val="1"/>
        </dgm:presLayoutVars>
      </dgm:prSet>
      <dgm:spPr/>
      <dgm:t>
        <a:bodyPr/>
        <a:lstStyle/>
        <a:p>
          <a:endParaRPr lang="en-US"/>
        </a:p>
      </dgm:t>
    </dgm:pt>
    <dgm:pt modelId="{B08AAAA9-F84F-4896-81AA-49A8914645B8}" type="pres">
      <dgm:prSet presAssocID="{45CD829D-0243-4863-ADDD-A95B064D324F}" presName="invisiNode" presStyleLbl="node1" presStyleIdx="2" presStyleCnt="3"/>
      <dgm:spPr/>
    </dgm:pt>
    <dgm:pt modelId="{D6EB20D3-24B7-4622-B0CF-E171036E1C67}" type="pres">
      <dgm:prSet presAssocID="{45CD829D-0243-4863-ADDD-A95B064D324F}" presName="imagNode" presStyleLbl="fgImgPlace1" presStyleIdx="2" presStyleCnt="3"/>
      <dgm:spPr>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xmlns="" id="0" name="" descr="Customer review with solid fill"/>
        </a:ext>
      </dgm:extLst>
    </dgm:pt>
  </dgm:ptLst>
  <dgm:cxnLst>
    <dgm:cxn modelId="{CF6330D0-B6D3-471A-A73E-357D92DE7565}" type="presOf" srcId="{1455E2CB-2A5F-4747-AA9D-3268E149AFB5}" destId="{62940FAA-6A7F-4673-8057-E745EDDE72DF}" srcOrd="1" destOrd="0" presId="urn:microsoft.com/office/officeart/2005/8/layout/hList7#1"/>
    <dgm:cxn modelId="{01A5AB6B-46FC-43BE-9020-92E813D2A5EA}" srcId="{6C1127F1-7D5E-4166-8275-56F4612D40BE}" destId="{45CD829D-0243-4863-ADDD-A95B064D324F}" srcOrd="2" destOrd="0" parTransId="{1534D4B8-7FBB-4582-AE5C-13FD4B2F81B4}" sibTransId="{7F7DE486-FF0F-4820-8E54-EFC65D8D560B}"/>
    <dgm:cxn modelId="{9E0D2F0E-8F33-494F-A772-A1B0E8B3638F}" type="presOf" srcId="{7797F395-EE4E-4481-BF29-66C9E3825A10}" destId="{774C6B15-8C7B-498C-A090-B5B4E1F125D9}" srcOrd="0" destOrd="0" presId="urn:microsoft.com/office/officeart/2005/8/layout/hList7#1"/>
    <dgm:cxn modelId="{28D3C5CD-D2BC-401D-9744-370BF7A51DB8}" type="presOf" srcId="{18AF1DDF-3C13-4F02-A93B-E37F6121E228}" destId="{244162AD-953D-41FA-BE5D-CC888CAFB954}" srcOrd="1" destOrd="0" presId="urn:microsoft.com/office/officeart/2005/8/layout/hList7#1"/>
    <dgm:cxn modelId="{0ABEBD24-339C-4E5D-8F27-97672D2F2526}" type="presOf" srcId="{1455E2CB-2A5F-4747-AA9D-3268E149AFB5}" destId="{96C03FC1-DE62-440D-BF5D-A3C7A9018CA6}" srcOrd="0" destOrd="0" presId="urn:microsoft.com/office/officeart/2005/8/layout/hList7#1"/>
    <dgm:cxn modelId="{3C1BDD86-11ED-4239-9F7E-660BDA3143A0}" type="presOf" srcId="{45CD829D-0243-4863-ADDD-A95B064D324F}" destId="{334108F4-2967-4C2E-87DC-9D267B5CF037}" srcOrd="1" destOrd="0" presId="urn:microsoft.com/office/officeart/2005/8/layout/hList7#1"/>
    <dgm:cxn modelId="{3E654586-E89D-402E-B6D3-08ABD761B3CB}" type="presOf" srcId="{45CD829D-0243-4863-ADDD-A95B064D324F}" destId="{87F587F7-C46C-4802-9653-FCB0593E94B8}" srcOrd="0" destOrd="0" presId="urn:microsoft.com/office/officeart/2005/8/layout/hList7#1"/>
    <dgm:cxn modelId="{84205138-D430-4538-A7BA-2894EE344796}" srcId="{6C1127F1-7D5E-4166-8275-56F4612D40BE}" destId="{18AF1DDF-3C13-4F02-A93B-E37F6121E228}" srcOrd="0" destOrd="0" parTransId="{48BD3082-A903-45A4-B0BA-8931D184CF9B}" sibTransId="{238BE79D-9885-4C2C-8A05-0436A02F14DA}"/>
    <dgm:cxn modelId="{BFAB751A-94CF-4ABA-9119-4A293A11C8E8}" type="presOf" srcId="{238BE79D-9885-4C2C-8A05-0436A02F14DA}" destId="{809F3B8D-976E-45D1-B154-2183B2ED27F3}" srcOrd="0" destOrd="0" presId="urn:microsoft.com/office/officeart/2005/8/layout/hList7#1"/>
    <dgm:cxn modelId="{14EEB46C-68D1-4181-BF92-194CCA696509}" type="presOf" srcId="{6C1127F1-7D5E-4166-8275-56F4612D40BE}" destId="{DE10670A-8297-45DA-9B46-A3D991949348}" srcOrd="0" destOrd="0" presId="urn:microsoft.com/office/officeart/2005/8/layout/hList7#1"/>
    <dgm:cxn modelId="{0BDB5C00-070F-4653-9A6D-ADE01A4FC167}" srcId="{6C1127F1-7D5E-4166-8275-56F4612D40BE}" destId="{1455E2CB-2A5F-4747-AA9D-3268E149AFB5}" srcOrd="1" destOrd="0" parTransId="{F36D9366-4ED0-410E-8DBD-25357B5F5504}" sibTransId="{7797F395-EE4E-4481-BF29-66C9E3825A10}"/>
    <dgm:cxn modelId="{8E98BBD3-6A69-43EA-9FF2-D6D37B37AAC9}" type="presOf" srcId="{18AF1DDF-3C13-4F02-A93B-E37F6121E228}" destId="{F26A25AE-2C56-4ABB-A7D4-753EA21557DC}" srcOrd="0" destOrd="0" presId="urn:microsoft.com/office/officeart/2005/8/layout/hList7#1"/>
    <dgm:cxn modelId="{7228FDE6-08E9-4B14-B97D-655BB64CCC28}" type="presParOf" srcId="{DE10670A-8297-45DA-9B46-A3D991949348}" destId="{1CABDC01-C0AF-4D96-A489-9B565FABCF9C}" srcOrd="0" destOrd="0" presId="urn:microsoft.com/office/officeart/2005/8/layout/hList7#1"/>
    <dgm:cxn modelId="{25675770-4B46-4BDD-AF3B-512A1F14DA9A}" type="presParOf" srcId="{DE10670A-8297-45DA-9B46-A3D991949348}" destId="{44D47FBF-6EC9-4A36-BF46-2CBA109C224D}" srcOrd="1" destOrd="0" presId="urn:microsoft.com/office/officeart/2005/8/layout/hList7#1"/>
    <dgm:cxn modelId="{17B6DA1E-F650-4E2A-A4BA-89C3E2685364}" type="presParOf" srcId="{44D47FBF-6EC9-4A36-BF46-2CBA109C224D}" destId="{1BBAAB61-E3D1-42F6-BBC1-59F57AF04E67}" srcOrd="0" destOrd="0" presId="urn:microsoft.com/office/officeart/2005/8/layout/hList7#1"/>
    <dgm:cxn modelId="{D7D4D3C6-5D82-4239-8999-D12769AD9075}" type="presParOf" srcId="{1BBAAB61-E3D1-42F6-BBC1-59F57AF04E67}" destId="{F26A25AE-2C56-4ABB-A7D4-753EA21557DC}" srcOrd="0" destOrd="0" presId="urn:microsoft.com/office/officeart/2005/8/layout/hList7#1"/>
    <dgm:cxn modelId="{5000C12B-A9E9-4F96-984A-630719F6325C}" type="presParOf" srcId="{1BBAAB61-E3D1-42F6-BBC1-59F57AF04E67}" destId="{244162AD-953D-41FA-BE5D-CC888CAFB954}" srcOrd="1" destOrd="0" presId="urn:microsoft.com/office/officeart/2005/8/layout/hList7#1"/>
    <dgm:cxn modelId="{F5112D05-685E-48D6-8D71-A01CA61EB609}" type="presParOf" srcId="{1BBAAB61-E3D1-42F6-BBC1-59F57AF04E67}" destId="{D6003AAF-AEED-443B-B45D-E92EC7BD6E58}" srcOrd="2" destOrd="0" presId="urn:microsoft.com/office/officeart/2005/8/layout/hList7#1"/>
    <dgm:cxn modelId="{77A96F3B-61C9-43C3-A306-CF555D133543}" type="presParOf" srcId="{1BBAAB61-E3D1-42F6-BBC1-59F57AF04E67}" destId="{4F958033-1E03-4A3D-9A22-CB29D3A744E7}" srcOrd="3" destOrd="0" presId="urn:microsoft.com/office/officeart/2005/8/layout/hList7#1"/>
    <dgm:cxn modelId="{3BCFDD9A-FB76-4AF4-9AB1-BB542DAF6C61}" type="presParOf" srcId="{44D47FBF-6EC9-4A36-BF46-2CBA109C224D}" destId="{809F3B8D-976E-45D1-B154-2183B2ED27F3}" srcOrd="1" destOrd="0" presId="urn:microsoft.com/office/officeart/2005/8/layout/hList7#1"/>
    <dgm:cxn modelId="{C6A742E5-A759-41BF-96B4-4C05CFEB33EF}" type="presParOf" srcId="{44D47FBF-6EC9-4A36-BF46-2CBA109C224D}" destId="{7BABE80C-4D1E-4FDC-94EC-B031ECA3C533}" srcOrd="2" destOrd="0" presId="urn:microsoft.com/office/officeart/2005/8/layout/hList7#1"/>
    <dgm:cxn modelId="{9F531588-0E8A-445A-8EBF-B213D34AB473}" type="presParOf" srcId="{7BABE80C-4D1E-4FDC-94EC-B031ECA3C533}" destId="{96C03FC1-DE62-440D-BF5D-A3C7A9018CA6}" srcOrd="0" destOrd="0" presId="urn:microsoft.com/office/officeart/2005/8/layout/hList7#1"/>
    <dgm:cxn modelId="{F21297D6-441C-4F05-AC2E-DEC6E16BF56F}" type="presParOf" srcId="{7BABE80C-4D1E-4FDC-94EC-B031ECA3C533}" destId="{62940FAA-6A7F-4673-8057-E745EDDE72DF}" srcOrd="1" destOrd="0" presId="urn:microsoft.com/office/officeart/2005/8/layout/hList7#1"/>
    <dgm:cxn modelId="{E3B5C92D-7B1D-4E83-AB8E-FD870AD821AB}" type="presParOf" srcId="{7BABE80C-4D1E-4FDC-94EC-B031ECA3C533}" destId="{6D64291C-FD57-45A4-8A92-47AF97768F81}" srcOrd="2" destOrd="0" presId="urn:microsoft.com/office/officeart/2005/8/layout/hList7#1"/>
    <dgm:cxn modelId="{992BA8C2-B693-4360-8855-3FF9EC2D6D6B}" type="presParOf" srcId="{7BABE80C-4D1E-4FDC-94EC-B031ECA3C533}" destId="{BCBD450A-9BCB-4C9F-9F8E-090A7554625E}" srcOrd="3" destOrd="0" presId="urn:microsoft.com/office/officeart/2005/8/layout/hList7#1"/>
    <dgm:cxn modelId="{8122C88F-F31E-472E-876C-001840B4F387}" type="presParOf" srcId="{44D47FBF-6EC9-4A36-BF46-2CBA109C224D}" destId="{774C6B15-8C7B-498C-A090-B5B4E1F125D9}" srcOrd="3" destOrd="0" presId="urn:microsoft.com/office/officeart/2005/8/layout/hList7#1"/>
    <dgm:cxn modelId="{6EA306CE-E075-495B-AE71-01A74698214A}" type="presParOf" srcId="{44D47FBF-6EC9-4A36-BF46-2CBA109C224D}" destId="{CDD03D03-99B1-42D3-BE0E-819EA719C6F9}" srcOrd="4" destOrd="0" presId="urn:microsoft.com/office/officeart/2005/8/layout/hList7#1"/>
    <dgm:cxn modelId="{3A8FF4F5-56F7-49CA-A4C6-9ED647B6D6AE}" type="presParOf" srcId="{CDD03D03-99B1-42D3-BE0E-819EA719C6F9}" destId="{87F587F7-C46C-4802-9653-FCB0593E94B8}" srcOrd="0" destOrd="0" presId="urn:microsoft.com/office/officeart/2005/8/layout/hList7#1"/>
    <dgm:cxn modelId="{61ED0C34-D22C-49C8-BF0E-2D09AE8CB66F}" type="presParOf" srcId="{CDD03D03-99B1-42D3-BE0E-819EA719C6F9}" destId="{334108F4-2967-4C2E-87DC-9D267B5CF037}" srcOrd="1" destOrd="0" presId="urn:microsoft.com/office/officeart/2005/8/layout/hList7#1"/>
    <dgm:cxn modelId="{1B757DA8-A0F3-4617-8A54-D4134D913551}" type="presParOf" srcId="{CDD03D03-99B1-42D3-BE0E-819EA719C6F9}" destId="{B08AAAA9-F84F-4896-81AA-49A8914645B8}" srcOrd="2" destOrd="0" presId="urn:microsoft.com/office/officeart/2005/8/layout/hList7#1"/>
    <dgm:cxn modelId="{29A98EC4-7B3D-447A-86DB-B2F8FC31092E}" type="presParOf" srcId="{CDD03D03-99B1-42D3-BE0E-819EA719C6F9}" destId="{D6EB20D3-24B7-4622-B0CF-E171036E1C67}" srcOrd="3" destOrd="0" presId="urn:microsoft.com/office/officeart/2005/8/layout/hList7#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92769-10D4-4C40-A1D8-5A6B81D54A7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644DC0DE-A29F-4208-B2BC-A920D03F760D}">
      <dgm:prSet phldrT="[Text]"/>
      <dgm:spPr>
        <a:solidFill>
          <a:srgbClr val="37939B"/>
        </a:solidFill>
      </dgm:spPr>
      <dgm:t>
        <a:bodyPr/>
        <a:lstStyle/>
        <a:p>
          <a:pPr algn="ctr"/>
          <a:r>
            <a:rPr lang="en-CA" dirty="0" smtClean="0"/>
            <a:t>Access </a:t>
          </a:r>
          <a:r>
            <a:rPr lang="en-CA" dirty="0"/>
            <a:t>to Information and </a:t>
          </a:r>
          <a:r>
            <a:rPr lang="en-CA" dirty="0" smtClean="0"/>
            <a:t>Privacy Branch</a:t>
          </a:r>
          <a:endParaRPr lang="en-CA" dirty="0"/>
        </a:p>
        <a:p>
          <a:pPr algn="ctr"/>
          <a:r>
            <a:rPr lang="en-US" i="1" dirty="0"/>
            <a:t>Kristina Lillico, </a:t>
          </a:r>
          <a:endParaRPr lang="en-US" i="1" dirty="0" smtClean="0"/>
        </a:p>
        <a:p>
          <a:pPr algn="ctr"/>
          <a:r>
            <a:rPr lang="en-US" i="1" dirty="0" smtClean="0"/>
            <a:t>Director General </a:t>
          </a:r>
          <a:endParaRPr lang="en-US" i="1" dirty="0"/>
        </a:p>
      </dgm:t>
    </dgm:pt>
    <dgm:pt modelId="{BBFBEAFC-E259-4EC1-B775-398EF94DB174}" type="parTrans" cxnId="{E81948B3-E2D8-452D-9840-172A391D03DE}">
      <dgm:prSet/>
      <dgm:spPr/>
      <dgm:t>
        <a:bodyPr/>
        <a:lstStyle/>
        <a:p>
          <a:pPr algn="ctr"/>
          <a:endParaRPr lang="en-US"/>
        </a:p>
      </dgm:t>
    </dgm:pt>
    <dgm:pt modelId="{D5A5D8F4-4287-4E0A-A517-E8EF8F303FAE}" type="sibTrans" cxnId="{E81948B3-E2D8-452D-9840-172A391D03DE}">
      <dgm:prSet/>
      <dgm:spPr/>
      <dgm:t>
        <a:bodyPr/>
        <a:lstStyle/>
        <a:p>
          <a:pPr algn="ctr"/>
          <a:endParaRPr lang="en-US"/>
        </a:p>
      </dgm:t>
    </dgm:pt>
    <dgm:pt modelId="{792667D3-8D5E-42BE-A3F8-AD28F9A19E56}">
      <dgm:prSet phldrT="[Text]"/>
      <dgm:spPr>
        <a:solidFill>
          <a:srgbClr val="B2BB1B"/>
        </a:solidFill>
      </dgm:spPr>
      <dgm:t>
        <a:bodyPr/>
        <a:lstStyle/>
        <a:p>
          <a:pPr algn="ctr"/>
          <a:r>
            <a:rPr lang="en-US" dirty="0"/>
            <a:t>Privacy, Personnel Records and Indigenous Requests Division </a:t>
          </a:r>
        </a:p>
        <a:p>
          <a:pPr algn="ctr"/>
          <a:r>
            <a:rPr lang="en-US" i="1" dirty="0"/>
            <a:t>Boris </a:t>
          </a:r>
          <a:r>
            <a:rPr lang="en-US" i="1" dirty="0" err="1"/>
            <a:t>Stipernitz</a:t>
          </a:r>
          <a:r>
            <a:rPr lang="en-US" i="1" dirty="0"/>
            <a:t>, Director </a:t>
          </a:r>
        </a:p>
      </dgm:t>
    </dgm:pt>
    <dgm:pt modelId="{201656D2-4F6E-4344-895A-F2CE4D145347}" type="parTrans" cxnId="{0DEEE554-68C9-4C5B-8808-F6C9D9FC600C}">
      <dgm:prSet/>
      <dgm:spPr/>
      <dgm:t>
        <a:bodyPr/>
        <a:lstStyle/>
        <a:p>
          <a:pPr algn="ctr"/>
          <a:endParaRPr lang="en-US"/>
        </a:p>
      </dgm:t>
    </dgm:pt>
    <dgm:pt modelId="{2223827B-142E-4291-98B0-E76568B85F18}" type="sibTrans" cxnId="{0DEEE554-68C9-4C5B-8808-F6C9D9FC600C}">
      <dgm:prSet/>
      <dgm:spPr/>
      <dgm:t>
        <a:bodyPr/>
        <a:lstStyle/>
        <a:p>
          <a:pPr algn="ctr"/>
          <a:endParaRPr lang="en-US"/>
        </a:p>
      </dgm:t>
    </dgm:pt>
    <dgm:pt modelId="{9F23D377-65BE-446B-B7A0-374FB6E40983}">
      <dgm:prSet phldrT="[Text]"/>
      <dgm:spPr>
        <a:solidFill>
          <a:srgbClr val="1E5971"/>
        </a:solidFill>
      </dgm:spPr>
      <dgm:t>
        <a:bodyPr/>
        <a:lstStyle/>
        <a:p>
          <a:pPr algn="ctr"/>
          <a:r>
            <a:rPr lang="en-US" dirty="0"/>
            <a:t>Access to Information Division</a:t>
          </a:r>
        </a:p>
        <a:p>
          <a:pPr algn="ctr"/>
          <a:r>
            <a:rPr lang="en-US" i="1" dirty="0" err="1"/>
            <a:t>Véronique</a:t>
          </a:r>
          <a:r>
            <a:rPr lang="en-US" i="1" dirty="0"/>
            <a:t> Gendron, Director </a:t>
          </a:r>
        </a:p>
      </dgm:t>
    </dgm:pt>
    <dgm:pt modelId="{6B4FAE66-B7C2-4E9B-AC9D-BA36D272F0EE}" type="parTrans" cxnId="{3B1A8CF5-5E00-452F-AC01-449844A9D3C2}">
      <dgm:prSet/>
      <dgm:spPr/>
      <dgm:t>
        <a:bodyPr/>
        <a:lstStyle/>
        <a:p>
          <a:pPr algn="ctr"/>
          <a:endParaRPr lang="en-US"/>
        </a:p>
      </dgm:t>
    </dgm:pt>
    <dgm:pt modelId="{AE74A064-AC8D-431E-9766-D37AB62D8781}" type="sibTrans" cxnId="{3B1A8CF5-5E00-452F-AC01-449844A9D3C2}">
      <dgm:prSet/>
      <dgm:spPr/>
      <dgm:t>
        <a:bodyPr/>
        <a:lstStyle/>
        <a:p>
          <a:pPr algn="ctr"/>
          <a:endParaRPr lang="en-US"/>
        </a:p>
      </dgm:t>
    </dgm:pt>
    <dgm:pt modelId="{DEACF204-A0F9-4049-99D2-39E295BC4815}">
      <dgm:prSet phldrT="[Text]"/>
      <dgm:spPr>
        <a:solidFill>
          <a:srgbClr val="90BF9A"/>
        </a:solidFill>
      </dgm:spPr>
      <dgm:t>
        <a:bodyPr/>
        <a:lstStyle/>
        <a:p>
          <a:pPr algn="ctr"/>
          <a:r>
            <a:rPr lang="en-US" dirty="0" smtClean="0"/>
            <a:t>ATIP Operations </a:t>
          </a:r>
          <a:r>
            <a:rPr lang="en-US" dirty="0"/>
            <a:t>Support Division</a:t>
          </a:r>
        </a:p>
        <a:p>
          <a:pPr algn="ctr"/>
          <a:r>
            <a:rPr lang="en-US" i="1" dirty="0"/>
            <a:t>Amy Tector, </a:t>
          </a:r>
          <a:r>
            <a:rPr lang="en-US" i="1" dirty="0" smtClean="0"/>
            <a:t>A/Director </a:t>
          </a:r>
          <a:endParaRPr lang="en-US" i="1" dirty="0"/>
        </a:p>
      </dgm:t>
    </dgm:pt>
    <dgm:pt modelId="{0B95E2E8-E3F9-440C-9495-B8A76C9E9448}" type="parTrans" cxnId="{3B5F2DB0-3F6C-4701-9131-1111358E82A2}">
      <dgm:prSet/>
      <dgm:spPr/>
      <dgm:t>
        <a:bodyPr/>
        <a:lstStyle/>
        <a:p>
          <a:pPr algn="ctr"/>
          <a:endParaRPr lang="en-US"/>
        </a:p>
      </dgm:t>
    </dgm:pt>
    <dgm:pt modelId="{3CEE0654-606D-4B9C-8DC4-E2FBDA823FA7}" type="sibTrans" cxnId="{3B5F2DB0-3F6C-4701-9131-1111358E82A2}">
      <dgm:prSet/>
      <dgm:spPr/>
      <dgm:t>
        <a:bodyPr/>
        <a:lstStyle/>
        <a:p>
          <a:pPr algn="ctr"/>
          <a:endParaRPr lang="en-US"/>
        </a:p>
      </dgm:t>
    </dgm:pt>
    <dgm:pt modelId="{B50CED58-92AB-4F1B-953F-516123B91B90}" type="pres">
      <dgm:prSet presAssocID="{5B992769-10D4-4C40-A1D8-5A6B81D54A78}" presName="hierChild1" presStyleCnt="0">
        <dgm:presLayoutVars>
          <dgm:orgChart val="1"/>
          <dgm:chPref val="1"/>
          <dgm:dir/>
          <dgm:animOne val="branch"/>
          <dgm:animLvl val="lvl"/>
          <dgm:resizeHandles/>
        </dgm:presLayoutVars>
      </dgm:prSet>
      <dgm:spPr/>
      <dgm:t>
        <a:bodyPr/>
        <a:lstStyle/>
        <a:p>
          <a:endParaRPr lang="en-US"/>
        </a:p>
      </dgm:t>
    </dgm:pt>
    <dgm:pt modelId="{2A20DDEF-89A1-4B7E-A272-F0AD8EBFE24D}" type="pres">
      <dgm:prSet presAssocID="{644DC0DE-A29F-4208-B2BC-A920D03F760D}" presName="hierRoot1" presStyleCnt="0">
        <dgm:presLayoutVars>
          <dgm:hierBranch val="init"/>
        </dgm:presLayoutVars>
      </dgm:prSet>
      <dgm:spPr/>
    </dgm:pt>
    <dgm:pt modelId="{D979E124-B887-46A9-A429-F900235BB8D0}" type="pres">
      <dgm:prSet presAssocID="{644DC0DE-A29F-4208-B2BC-A920D03F760D}" presName="rootComposite1" presStyleCnt="0"/>
      <dgm:spPr/>
    </dgm:pt>
    <dgm:pt modelId="{A62D7700-AB14-4315-BDAE-73231C96BC54}" type="pres">
      <dgm:prSet presAssocID="{644DC0DE-A29F-4208-B2BC-A920D03F760D}" presName="rootText1" presStyleLbl="node0" presStyleIdx="0" presStyleCnt="1">
        <dgm:presLayoutVars>
          <dgm:chPref val="3"/>
        </dgm:presLayoutVars>
      </dgm:prSet>
      <dgm:spPr/>
      <dgm:t>
        <a:bodyPr/>
        <a:lstStyle/>
        <a:p>
          <a:endParaRPr lang="en-US"/>
        </a:p>
      </dgm:t>
    </dgm:pt>
    <dgm:pt modelId="{1C4B4ACE-D1F3-40DC-8113-266B43E72463}" type="pres">
      <dgm:prSet presAssocID="{644DC0DE-A29F-4208-B2BC-A920D03F760D}" presName="rootConnector1" presStyleLbl="node1" presStyleIdx="0" presStyleCnt="0"/>
      <dgm:spPr/>
      <dgm:t>
        <a:bodyPr/>
        <a:lstStyle/>
        <a:p>
          <a:endParaRPr lang="en-US"/>
        </a:p>
      </dgm:t>
    </dgm:pt>
    <dgm:pt modelId="{7865BE51-F414-46A1-83ED-66763D66E135}" type="pres">
      <dgm:prSet presAssocID="{644DC0DE-A29F-4208-B2BC-A920D03F760D}" presName="hierChild2" presStyleCnt="0"/>
      <dgm:spPr/>
    </dgm:pt>
    <dgm:pt modelId="{FC568182-2437-4E6D-85C4-0055195DD2F6}" type="pres">
      <dgm:prSet presAssocID="{6B4FAE66-B7C2-4E9B-AC9D-BA36D272F0EE}" presName="Name37" presStyleLbl="parChTrans1D2" presStyleIdx="0" presStyleCnt="3"/>
      <dgm:spPr/>
      <dgm:t>
        <a:bodyPr/>
        <a:lstStyle/>
        <a:p>
          <a:endParaRPr lang="en-US"/>
        </a:p>
      </dgm:t>
    </dgm:pt>
    <dgm:pt modelId="{FFC88676-214A-4B05-8187-5D0B443ABDCE}" type="pres">
      <dgm:prSet presAssocID="{9F23D377-65BE-446B-B7A0-374FB6E40983}" presName="hierRoot2" presStyleCnt="0">
        <dgm:presLayoutVars>
          <dgm:hierBranch val="init"/>
        </dgm:presLayoutVars>
      </dgm:prSet>
      <dgm:spPr/>
    </dgm:pt>
    <dgm:pt modelId="{090227B7-2731-4251-AD01-FDC39E925B10}" type="pres">
      <dgm:prSet presAssocID="{9F23D377-65BE-446B-B7A0-374FB6E40983}" presName="rootComposite" presStyleCnt="0"/>
      <dgm:spPr/>
    </dgm:pt>
    <dgm:pt modelId="{A4A9A72D-D431-4BC3-B9EA-8831FFAE11E6}" type="pres">
      <dgm:prSet presAssocID="{9F23D377-65BE-446B-B7A0-374FB6E40983}" presName="rootText" presStyleLbl="node2" presStyleIdx="0" presStyleCnt="3">
        <dgm:presLayoutVars>
          <dgm:chPref val="3"/>
        </dgm:presLayoutVars>
      </dgm:prSet>
      <dgm:spPr/>
      <dgm:t>
        <a:bodyPr/>
        <a:lstStyle/>
        <a:p>
          <a:endParaRPr lang="en-US"/>
        </a:p>
      </dgm:t>
    </dgm:pt>
    <dgm:pt modelId="{0DF88ED1-DD88-483E-89E9-D32DF0AB2210}" type="pres">
      <dgm:prSet presAssocID="{9F23D377-65BE-446B-B7A0-374FB6E40983}" presName="rootConnector" presStyleLbl="node2" presStyleIdx="0" presStyleCnt="3"/>
      <dgm:spPr/>
      <dgm:t>
        <a:bodyPr/>
        <a:lstStyle/>
        <a:p>
          <a:endParaRPr lang="en-US"/>
        </a:p>
      </dgm:t>
    </dgm:pt>
    <dgm:pt modelId="{9CE25AFC-FEC5-4985-ACFD-A89642AA85A4}" type="pres">
      <dgm:prSet presAssocID="{9F23D377-65BE-446B-B7A0-374FB6E40983}" presName="hierChild4" presStyleCnt="0"/>
      <dgm:spPr/>
    </dgm:pt>
    <dgm:pt modelId="{6A34B7FB-0379-4035-A8AB-19DCA8A00173}" type="pres">
      <dgm:prSet presAssocID="{9F23D377-65BE-446B-B7A0-374FB6E40983}" presName="hierChild5" presStyleCnt="0"/>
      <dgm:spPr/>
    </dgm:pt>
    <dgm:pt modelId="{DFEAB3D5-AA2F-4B6D-AD2C-5B970693EDE1}" type="pres">
      <dgm:prSet presAssocID="{201656D2-4F6E-4344-895A-F2CE4D145347}" presName="Name37" presStyleLbl="parChTrans1D2" presStyleIdx="1" presStyleCnt="3"/>
      <dgm:spPr/>
      <dgm:t>
        <a:bodyPr/>
        <a:lstStyle/>
        <a:p>
          <a:endParaRPr lang="en-US"/>
        </a:p>
      </dgm:t>
    </dgm:pt>
    <dgm:pt modelId="{1508FF84-B825-438C-B899-799D7E9BA7CC}" type="pres">
      <dgm:prSet presAssocID="{792667D3-8D5E-42BE-A3F8-AD28F9A19E56}" presName="hierRoot2" presStyleCnt="0">
        <dgm:presLayoutVars>
          <dgm:hierBranch val="init"/>
        </dgm:presLayoutVars>
      </dgm:prSet>
      <dgm:spPr/>
    </dgm:pt>
    <dgm:pt modelId="{AC7618E2-A978-43FD-B130-8CE11EC0B1B1}" type="pres">
      <dgm:prSet presAssocID="{792667D3-8D5E-42BE-A3F8-AD28F9A19E56}" presName="rootComposite" presStyleCnt="0"/>
      <dgm:spPr/>
    </dgm:pt>
    <dgm:pt modelId="{590AC928-497F-47FA-892E-E89CB294A63D}" type="pres">
      <dgm:prSet presAssocID="{792667D3-8D5E-42BE-A3F8-AD28F9A19E56}" presName="rootText" presStyleLbl="node2" presStyleIdx="1" presStyleCnt="3">
        <dgm:presLayoutVars>
          <dgm:chPref val="3"/>
        </dgm:presLayoutVars>
      </dgm:prSet>
      <dgm:spPr/>
      <dgm:t>
        <a:bodyPr/>
        <a:lstStyle/>
        <a:p>
          <a:endParaRPr lang="en-US"/>
        </a:p>
      </dgm:t>
    </dgm:pt>
    <dgm:pt modelId="{3E078873-8E05-4480-84A2-DB4FA81807C0}" type="pres">
      <dgm:prSet presAssocID="{792667D3-8D5E-42BE-A3F8-AD28F9A19E56}" presName="rootConnector" presStyleLbl="node2" presStyleIdx="1" presStyleCnt="3"/>
      <dgm:spPr/>
      <dgm:t>
        <a:bodyPr/>
        <a:lstStyle/>
        <a:p>
          <a:endParaRPr lang="en-US"/>
        </a:p>
      </dgm:t>
    </dgm:pt>
    <dgm:pt modelId="{B7B5DB0D-2F7F-4CBA-BC08-70BCC09E41A5}" type="pres">
      <dgm:prSet presAssocID="{792667D3-8D5E-42BE-A3F8-AD28F9A19E56}" presName="hierChild4" presStyleCnt="0"/>
      <dgm:spPr/>
    </dgm:pt>
    <dgm:pt modelId="{F42AF445-1B89-4ED7-9CEB-45F8CE351BF1}" type="pres">
      <dgm:prSet presAssocID="{792667D3-8D5E-42BE-A3F8-AD28F9A19E56}" presName="hierChild5" presStyleCnt="0"/>
      <dgm:spPr/>
    </dgm:pt>
    <dgm:pt modelId="{917A62EC-A0E1-4047-9387-AEC7137ACD84}" type="pres">
      <dgm:prSet presAssocID="{0B95E2E8-E3F9-440C-9495-B8A76C9E9448}" presName="Name37" presStyleLbl="parChTrans1D2" presStyleIdx="2" presStyleCnt="3"/>
      <dgm:spPr/>
      <dgm:t>
        <a:bodyPr/>
        <a:lstStyle/>
        <a:p>
          <a:endParaRPr lang="en-US"/>
        </a:p>
      </dgm:t>
    </dgm:pt>
    <dgm:pt modelId="{99927742-29F1-47DE-9E15-FA1796D39686}" type="pres">
      <dgm:prSet presAssocID="{DEACF204-A0F9-4049-99D2-39E295BC4815}" presName="hierRoot2" presStyleCnt="0">
        <dgm:presLayoutVars>
          <dgm:hierBranch val="init"/>
        </dgm:presLayoutVars>
      </dgm:prSet>
      <dgm:spPr/>
    </dgm:pt>
    <dgm:pt modelId="{0B6AC5F1-0989-42C7-B3E3-68ED8D48D560}" type="pres">
      <dgm:prSet presAssocID="{DEACF204-A0F9-4049-99D2-39E295BC4815}" presName="rootComposite" presStyleCnt="0"/>
      <dgm:spPr/>
    </dgm:pt>
    <dgm:pt modelId="{21006D85-E8AC-494A-9117-17681F71272A}" type="pres">
      <dgm:prSet presAssocID="{DEACF204-A0F9-4049-99D2-39E295BC4815}" presName="rootText" presStyleLbl="node2" presStyleIdx="2" presStyleCnt="3">
        <dgm:presLayoutVars>
          <dgm:chPref val="3"/>
        </dgm:presLayoutVars>
      </dgm:prSet>
      <dgm:spPr/>
      <dgm:t>
        <a:bodyPr/>
        <a:lstStyle/>
        <a:p>
          <a:endParaRPr lang="en-US"/>
        </a:p>
      </dgm:t>
    </dgm:pt>
    <dgm:pt modelId="{A06E841D-6202-46D4-9AEA-2D885F88EEFD}" type="pres">
      <dgm:prSet presAssocID="{DEACF204-A0F9-4049-99D2-39E295BC4815}" presName="rootConnector" presStyleLbl="node2" presStyleIdx="2" presStyleCnt="3"/>
      <dgm:spPr/>
      <dgm:t>
        <a:bodyPr/>
        <a:lstStyle/>
        <a:p>
          <a:endParaRPr lang="en-US"/>
        </a:p>
      </dgm:t>
    </dgm:pt>
    <dgm:pt modelId="{73F0141C-BA95-4B2A-8D30-8491FB6D46CE}" type="pres">
      <dgm:prSet presAssocID="{DEACF204-A0F9-4049-99D2-39E295BC4815}" presName="hierChild4" presStyleCnt="0"/>
      <dgm:spPr/>
    </dgm:pt>
    <dgm:pt modelId="{646A8C9E-8EC1-40F6-A031-1840532625BE}" type="pres">
      <dgm:prSet presAssocID="{DEACF204-A0F9-4049-99D2-39E295BC4815}" presName="hierChild5" presStyleCnt="0"/>
      <dgm:spPr/>
    </dgm:pt>
    <dgm:pt modelId="{65A2AD55-8E6F-4C84-BBA7-80F3DC746B0B}" type="pres">
      <dgm:prSet presAssocID="{644DC0DE-A29F-4208-B2BC-A920D03F760D}" presName="hierChild3" presStyleCnt="0"/>
      <dgm:spPr/>
    </dgm:pt>
  </dgm:ptLst>
  <dgm:cxnLst>
    <dgm:cxn modelId="{3B5F2DB0-3F6C-4701-9131-1111358E82A2}" srcId="{644DC0DE-A29F-4208-B2BC-A920D03F760D}" destId="{DEACF204-A0F9-4049-99D2-39E295BC4815}" srcOrd="2" destOrd="0" parTransId="{0B95E2E8-E3F9-440C-9495-B8A76C9E9448}" sibTransId="{3CEE0654-606D-4B9C-8DC4-E2FBDA823FA7}"/>
    <dgm:cxn modelId="{A39DE75C-6E90-4D85-8A69-8118C3CC65F8}" type="presOf" srcId="{0B95E2E8-E3F9-440C-9495-B8A76C9E9448}" destId="{917A62EC-A0E1-4047-9387-AEC7137ACD84}" srcOrd="0" destOrd="0" presId="urn:microsoft.com/office/officeart/2005/8/layout/orgChart1"/>
    <dgm:cxn modelId="{D5AFBF6B-D8B3-4B6D-807C-4391444FCA82}" type="presOf" srcId="{792667D3-8D5E-42BE-A3F8-AD28F9A19E56}" destId="{3E078873-8E05-4480-84A2-DB4FA81807C0}" srcOrd="1" destOrd="0" presId="urn:microsoft.com/office/officeart/2005/8/layout/orgChart1"/>
    <dgm:cxn modelId="{B1D6EC96-463F-47A5-B089-518C3827F58E}" type="presOf" srcId="{9F23D377-65BE-446B-B7A0-374FB6E40983}" destId="{A4A9A72D-D431-4BC3-B9EA-8831FFAE11E6}" srcOrd="0" destOrd="0" presId="urn:microsoft.com/office/officeart/2005/8/layout/orgChart1"/>
    <dgm:cxn modelId="{0CAD71D2-858D-4F20-A1B8-6FFFB7072006}" type="presOf" srcId="{DEACF204-A0F9-4049-99D2-39E295BC4815}" destId="{21006D85-E8AC-494A-9117-17681F71272A}" srcOrd="0" destOrd="0" presId="urn:microsoft.com/office/officeart/2005/8/layout/orgChart1"/>
    <dgm:cxn modelId="{9481BA94-30BE-4AE6-B65B-1FD6F086E26E}" type="presOf" srcId="{201656D2-4F6E-4344-895A-F2CE4D145347}" destId="{DFEAB3D5-AA2F-4B6D-AD2C-5B970693EDE1}" srcOrd="0" destOrd="0" presId="urn:microsoft.com/office/officeart/2005/8/layout/orgChart1"/>
    <dgm:cxn modelId="{E81948B3-E2D8-452D-9840-172A391D03DE}" srcId="{5B992769-10D4-4C40-A1D8-5A6B81D54A78}" destId="{644DC0DE-A29F-4208-B2BC-A920D03F760D}" srcOrd="0" destOrd="0" parTransId="{BBFBEAFC-E259-4EC1-B775-398EF94DB174}" sibTransId="{D5A5D8F4-4287-4E0A-A517-E8EF8F303FAE}"/>
    <dgm:cxn modelId="{0DEEE554-68C9-4C5B-8808-F6C9D9FC600C}" srcId="{644DC0DE-A29F-4208-B2BC-A920D03F760D}" destId="{792667D3-8D5E-42BE-A3F8-AD28F9A19E56}" srcOrd="1" destOrd="0" parTransId="{201656D2-4F6E-4344-895A-F2CE4D145347}" sibTransId="{2223827B-142E-4291-98B0-E76568B85F18}"/>
    <dgm:cxn modelId="{09967C4E-74CE-497D-BA86-8E9792B0B4FE}" type="presOf" srcId="{DEACF204-A0F9-4049-99D2-39E295BC4815}" destId="{A06E841D-6202-46D4-9AEA-2D885F88EEFD}" srcOrd="1" destOrd="0" presId="urn:microsoft.com/office/officeart/2005/8/layout/orgChart1"/>
    <dgm:cxn modelId="{508C1733-8A1E-4AA7-A513-7E6E598BF1D5}" type="presOf" srcId="{5B992769-10D4-4C40-A1D8-5A6B81D54A78}" destId="{B50CED58-92AB-4F1B-953F-516123B91B90}" srcOrd="0" destOrd="0" presId="urn:microsoft.com/office/officeart/2005/8/layout/orgChart1"/>
    <dgm:cxn modelId="{3B1A8CF5-5E00-452F-AC01-449844A9D3C2}" srcId="{644DC0DE-A29F-4208-B2BC-A920D03F760D}" destId="{9F23D377-65BE-446B-B7A0-374FB6E40983}" srcOrd="0" destOrd="0" parTransId="{6B4FAE66-B7C2-4E9B-AC9D-BA36D272F0EE}" sibTransId="{AE74A064-AC8D-431E-9766-D37AB62D8781}"/>
    <dgm:cxn modelId="{02B7B468-F42F-42CB-9443-EC2035DCD5E1}" type="presOf" srcId="{6B4FAE66-B7C2-4E9B-AC9D-BA36D272F0EE}" destId="{FC568182-2437-4E6D-85C4-0055195DD2F6}" srcOrd="0" destOrd="0" presId="urn:microsoft.com/office/officeart/2005/8/layout/orgChart1"/>
    <dgm:cxn modelId="{093E072F-8A00-47FB-866B-B834F1F56CE2}" type="presOf" srcId="{9F23D377-65BE-446B-B7A0-374FB6E40983}" destId="{0DF88ED1-DD88-483E-89E9-D32DF0AB2210}" srcOrd="1" destOrd="0" presId="urn:microsoft.com/office/officeart/2005/8/layout/orgChart1"/>
    <dgm:cxn modelId="{F3A5A623-2D88-473D-BBB4-65A96DEA3517}" type="presOf" srcId="{644DC0DE-A29F-4208-B2BC-A920D03F760D}" destId="{A62D7700-AB14-4315-BDAE-73231C96BC54}" srcOrd="0" destOrd="0" presId="urn:microsoft.com/office/officeart/2005/8/layout/orgChart1"/>
    <dgm:cxn modelId="{DB6051DF-D1B6-4C4F-844A-31B5D39F8D25}" type="presOf" srcId="{792667D3-8D5E-42BE-A3F8-AD28F9A19E56}" destId="{590AC928-497F-47FA-892E-E89CB294A63D}" srcOrd="0" destOrd="0" presId="urn:microsoft.com/office/officeart/2005/8/layout/orgChart1"/>
    <dgm:cxn modelId="{9009ED4F-918D-4A23-A614-F5CDDD54029C}" type="presOf" srcId="{644DC0DE-A29F-4208-B2BC-A920D03F760D}" destId="{1C4B4ACE-D1F3-40DC-8113-266B43E72463}" srcOrd="1" destOrd="0" presId="urn:microsoft.com/office/officeart/2005/8/layout/orgChart1"/>
    <dgm:cxn modelId="{1626782F-28BF-43A2-95C6-573E7EC49D0A}" type="presParOf" srcId="{B50CED58-92AB-4F1B-953F-516123B91B90}" destId="{2A20DDEF-89A1-4B7E-A272-F0AD8EBFE24D}" srcOrd="0" destOrd="0" presId="urn:microsoft.com/office/officeart/2005/8/layout/orgChart1"/>
    <dgm:cxn modelId="{9B688EC1-3A0D-4DE9-9483-BA66B4864E29}" type="presParOf" srcId="{2A20DDEF-89A1-4B7E-A272-F0AD8EBFE24D}" destId="{D979E124-B887-46A9-A429-F900235BB8D0}" srcOrd="0" destOrd="0" presId="urn:microsoft.com/office/officeart/2005/8/layout/orgChart1"/>
    <dgm:cxn modelId="{5891A497-1C4B-4FD0-8A07-0E0E759BA2F4}" type="presParOf" srcId="{D979E124-B887-46A9-A429-F900235BB8D0}" destId="{A62D7700-AB14-4315-BDAE-73231C96BC54}" srcOrd="0" destOrd="0" presId="urn:microsoft.com/office/officeart/2005/8/layout/orgChart1"/>
    <dgm:cxn modelId="{80B6AF25-2B88-4C9A-A544-1A8A370D7F60}" type="presParOf" srcId="{D979E124-B887-46A9-A429-F900235BB8D0}" destId="{1C4B4ACE-D1F3-40DC-8113-266B43E72463}" srcOrd="1" destOrd="0" presId="urn:microsoft.com/office/officeart/2005/8/layout/orgChart1"/>
    <dgm:cxn modelId="{E8778BB3-2B88-4431-AE0E-FB085AA0E263}" type="presParOf" srcId="{2A20DDEF-89A1-4B7E-A272-F0AD8EBFE24D}" destId="{7865BE51-F414-46A1-83ED-66763D66E135}" srcOrd="1" destOrd="0" presId="urn:microsoft.com/office/officeart/2005/8/layout/orgChart1"/>
    <dgm:cxn modelId="{D7C4C0D7-AA60-40E9-9808-EC1FA3B9FA93}" type="presParOf" srcId="{7865BE51-F414-46A1-83ED-66763D66E135}" destId="{FC568182-2437-4E6D-85C4-0055195DD2F6}" srcOrd="0" destOrd="0" presId="urn:microsoft.com/office/officeart/2005/8/layout/orgChart1"/>
    <dgm:cxn modelId="{FEFFEDC7-2B39-43A4-851C-73439294C6C6}" type="presParOf" srcId="{7865BE51-F414-46A1-83ED-66763D66E135}" destId="{FFC88676-214A-4B05-8187-5D0B443ABDCE}" srcOrd="1" destOrd="0" presId="urn:microsoft.com/office/officeart/2005/8/layout/orgChart1"/>
    <dgm:cxn modelId="{99487B81-EF69-412F-BA5C-0B191ECF7FFC}" type="presParOf" srcId="{FFC88676-214A-4B05-8187-5D0B443ABDCE}" destId="{090227B7-2731-4251-AD01-FDC39E925B10}" srcOrd="0" destOrd="0" presId="urn:microsoft.com/office/officeart/2005/8/layout/orgChart1"/>
    <dgm:cxn modelId="{81861875-F65D-4336-A7B9-0209C979F8EE}" type="presParOf" srcId="{090227B7-2731-4251-AD01-FDC39E925B10}" destId="{A4A9A72D-D431-4BC3-B9EA-8831FFAE11E6}" srcOrd="0" destOrd="0" presId="urn:microsoft.com/office/officeart/2005/8/layout/orgChart1"/>
    <dgm:cxn modelId="{47224DE9-455A-4AC5-8E06-512CFE5BE3AE}" type="presParOf" srcId="{090227B7-2731-4251-AD01-FDC39E925B10}" destId="{0DF88ED1-DD88-483E-89E9-D32DF0AB2210}" srcOrd="1" destOrd="0" presId="urn:microsoft.com/office/officeart/2005/8/layout/orgChart1"/>
    <dgm:cxn modelId="{1BA23809-6C32-4004-B8EE-F25704DC7F63}" type="presParOf" srcId="{FFC88676-214A-4B05-8187-5D0B443ABDCE}" destId="{9CE25AFC-FEC5-4985-ACFD-A89642AA85A4}" srcOrd="1" destOrd="0" presId="urn:microsoft.com/office/officeart/2005/8/layout/orgChart1"/>
    <dgm:cxn modelId="{204BB67C-F99C-45AB-BA11-179FE15E29EB}" type="presParOf" srcId="{FFC88676-214A-4B05-8187-5D0B443ABDCE}" destId="{6A34B7FB-0379-4035-A8AB-19DCA8A00173}" srcOrd="2" destOrd="0" presId="urn:microsoft.com/office/officeart/2005/8/layout/orgChart1"/>
    <dgm:cxn modelId="{C929BF46-EE7F-4925-9AC5-907C10C22AF0}" type="presParOf" srcId="{7865BE51-F414-46A1-83ED-66763D66E135}" destId="{DFEAB3D5-AA2F-4B6D-AD2C-5B970693EDE1}" srcOrd="2" destOrd="0" presId="urn:microsoft.com/office/officeart/2005/8/layout/orgChart1"/>
    <dgm:cxn modelId="{0C41B738-395D-413F-B558-C008DBABFF45}" type="presParOf" srcId="{7865BE51-F414-46A1-83ED-66763D66E135}" destId="{1508FF84-B825-438C-B899-799D7E9BA7CC}" srcOrd="3" destOrd="0" presId="urn:microsoft.com/office/officeart/2005/8/layout/orgChart1"/>
    <dgm:cxn modelId="{C5CB7FD5-6944-48B8-AE2E-F6786D613CFE}" type="presParOf" srcId="{1508FF84-B825-438C-B899-799D7E9BA7CC}" destId="{AC7618E2-A978-43FD-B130-8CE11EC0B1B1}" srcOrd="0" destOrd="0" presId="urn:microsoft.com/office/officeart/2005/8/layout/orgChart1"/>
    <dgm:cxn modelId="{FA897647-64C6-4A85-A38A-646B3988C5D9}" type="presParOf" srcId="{AC7618E2-A978-43FD-B130-8CE11EC0B1B1}" destId="{590AC928-497F-47FA-892E-E89CB294A63D}" srcOrd="0" destOrd="0" presId="urn:microsoft.com/office/officeart/2005/8/layout/orgChart1"/>
    <dgm:cxn modelId="{CD1E7351-1441-4162-8810-EFF00E4706B2}" type="presParOf" srcId="{AC7618E2-A978-43FD-B130-8CE11EC0B1B1}" destId="{3E078873-8E05-4480-84A2-DB4FA81807C0}" srcOrd="1" destOrd="0" presId="urn:microsoft.com/office/officeart/2005/8/layout/orgChart1"/>
    <dgm:cxn modelId="{1C2BE592-DE16-41A6-A40B-0FDBFDF8E70D}" type="presParOf" srcId="{1508FF84-B825-438C-B899-799D7E9BA7CC}" destId="{B7B5DB0D-2F7F-4CBA-BC08-70BCC09E41A5}" srcOrd="1" destOrd="0" presId="urn:microsoft.com/office/officeart/2005/8/layout/orgChart1"/>
    <dgm:cxn modelId="{7852E117-8C01-4FC0-9029-1D37A938C05D}" type="presParOf" srcId="{1508FF84-B825-438C-B899-799D7E9BA7CC}" destId="{F42AF445-1B89-4ED7-9CEB-45F8CE351BF1}" srcOrd="2" destOrd="0" presId="urn:microsoft.com/office/officeart/2005/8/layout/orgChart1"/>
    <dgm:cxn modelId="{DABFE7CC-88EF-4628-8ED1-158FA185C255}" type="presParOf" srcId="{7865BE51-F414-46A1-83ED-66763D66E135}" destId="{917A62EC-A0E1-4047-9387-AEC7137ACD84}" srcOrd="4" destOrd="0" presId="urn:microsoft.com/office/officeart/2005/8/layout/orgChart1"/>
    <dgm:cxn modelId="{F7EDD751-5479-4487-8B74-2B5D60F97B65}" type="presParOf" srcId="{7865BE51-F414-46A1-83ED-66763D66E135}" destId="{99927742-29F1-47DE-9E15-FA1796D39686}" srcOrd="5" destOrd="0" presId="urn:microsoft.com/office/officeart/2005/8/layout/orgChart1"/>
    <dgm:cxn modelId="{7E45140C-D3D2-4F8D-9C38-416A5AC150C4}" type="presParOf" srcId="{99927742-29F1-47DE-9E15-FA1796D39686}" destId="{0B6AC5F1-0989-42C7-B3E3-68ED8D48D560}" srcOrd="0" destOrd="0" presId="urn:microsoft.com/office/officeart/2005/8/layout/orgChart1"/>
    <dgm:cxn modelId="{090E8622-510A-43AE-9BA0-F1167D3C0A3C}" type="presParOf" srcId="{0B6AC5F1-0989-42C7-B3E3-68ED8D48D560}" destId="{21006D85-E8AC-494A-9117-17681F71272A}" srcOrd="0" destOrd="0" presId="urn:microsoft.com/office/officeart/2005/8/layout/orgChart1"/>
    <dgm:cxn modelId="{2A387408-121C-48F0-8113-05D0D97DE247}" type="presParOf" srcId="{0B6AC5F1-0989-42C7-B3E3-68ED8D48D560}" destId="{A06E841D-6202-46D4-9AEA-2D885F88EEFD}" srcOrd="1" destOrd="0" presId="urn:microsoft.com/office/officeart/2005/8/layout/orgChart1"/>
    <dgm:cxn modelId="{A8F305BB-B6F8-4C85-A931-73AB40719ACF}" type="presParOf" srcId="{99927742-29F1-47DE-9E15-FA1796D39686}" destId="{73F0141C-BA95-4B2A-8D30-8491FB6D46CE}" srcOrd="1" destOrd="0" presId="urn:microsoft.com/office/officeart/2005/8/layout/orgChart1"/>
    <dgm:cxn modelId="{B709325C-5E7E-4803-85A7-578C66D8002F}" type="presParOf" srcId="{99927742-29F1-47DE-9E15-FA1796D39686}" destId="{646A8C9E-8EC1-40F6-A031-1840532625BE}" srcOrd="2" destOrd="0" presId="urn:microsoft.com/office/officeart/2005/8/layout/orgChart1"/>
    <dgm:cxn modelId="{FF366CDB-3A69-42E5-BD11-5524569830EF}" type="presParOf" srcId="{2A20DDEF-89A1-4B7E-A272-F0AD8EBFE24D}" destId="{65A2AD55-8E6F-4C84-BBA7-80F3DC746B0B}"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26A25AE-2C56-4ABB-A7D4-753EA21557DC}">
      <dsp:nvSpPr>
        <dsp:cNvPr id="0" name=""/>
        <dsp:cNvSpPr/>
      </dsp:nvSpPr>
      <dsp:spPr>
        <a:xfrm>
          <a:off x="1436" y="0"/>
          <a:ext cx="2234612" cy="3985780"/>
        </a:xfrm>
        <a:prstGeom prst="roundRect">
          <a:avLst>
            <a:gd name="adj" fmla="val 10000"/>
          </a:avLst>
        </a:prstGeom>
        <a:solidFill>
          <a:srgbClr val="1F59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altLang="en-US" sz="1300" b="1" kern="1200" dirty="0">
              <a:latin typeface="Helvetica" panose="020B0604020202020204" pitchFamily="34" charset="0"/>
              <a:cs typeface="Helvetica" panose="020B0604020202020204" pitchFamily="34" charset="0"/>
            </a:rPr>
            <a:t>1. </a:t>
          </a:r>
          <a:r>
            <a:rPr lang="fr-FR" altLang="en-US" sz="1300" b="1" kern="1200" dirty="0" err="1">
              <a:latin typeface="Helvetica" panose="020B0604020202020204" pitchFamily="34" charset="0"/>
              <a:cs typeface="Helvetica" panose="020B0604020202020204" pitchFamily="34" charset="0"/>
            </a:rPr>
            <a:t>Getting</a:t>
          </a:r>
          <a:r>
            <a:rPr lang="fr-FR" altLang="en-US" sz="1300" b="1" kern="1200" dirty="0">
              <a:latin typeface="Helvetica" panose="020B0604020202020204" pitchFamily="34" charset="0"/>
              <a:cs typeface="Helvetica" panose="020B0604020202020204" pitchFamily="34" charset="0"/>
            </a:rPr>
            <a:t> back on </a:t>
          </a:r>
          <a:r>
            <a:rPr lang="fr-FR" altLang="en-US" sz="1300" b="1" kern="1200" dirty="0" err="1">
              <a:latin typeface="Helvetica" panose="020B0604020202020204" pitchFamily="34" charset="0"/>
              <a:cs typeface="Helvetica" panose="020B0604020202020204" pitchFamily="34" charset="0"/>
            </a:rPr>
            <a:t>track</a:t>
          </a:r>
          <a:endParaRPr lang="fr-FR" altLang="en-US" sz="1300" b="1" kern="1200" dirty="0">
            <a:latin typeface="Helvetica" panose="020B0604020202020204" pitchFamily="34" charset="0"/>
            <a:cs typeface="Helvetica" panose="020B0604020202020204" pitchFamily="34" charset="0"/>
          </a:endParaRPr>
        </a:p>
        <a:p>
          <a:pPr lvl="0" algn="l" defTabSz="577850">
            <a:lnSpc>
              <a:spcPct val="90000"/>
            </a:lnSpc>
            <a:spcBef>
              <a:spcPct val="0"/>
            </a:spcBef>
            <a:spcAft>
              <a:spcPct val="35000"/>
            </a:spcAft>
          </a:pP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Decrease</a:t>
          </a: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backlog</a:t>
          </a:r>
          <a:endParaRPr lang="fr-FR" altLang="en-US" sz="1300" kern="1200" dirty="0">
            <a:latin typeface="Helvetica" panose="020B0604020202020204" pitchFamily="34" charset="0"/>
            <a:cs typeface="Helvetica" panose="020B0604020202020204" pitchFamily="34" charset="0"/>
          </a:endParaRPr>
        </a:p>
        <a:p>
          <a:pPr lvl="0" algn="l" defTabSz="577850">
            <a:lnSpc>
              <a:spcPct val="90000"/>
            </a:lnSpc>
            <a:spcBef>
              <a:spcPct val="0"/>
            </a:spcBef>
            <a:spcAft>
              <a:spcPct val="35000"/>
            </a:spcAft>
          </a:pP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Reduce</a:t>
          </a:r>
          <a:r>
            <a:rPr lang="fr-FR" altLang="en-US" sz="1300" kern="1200" dirty="0">
              <a:latin typeface="Helvetica" panose="020B0604020202020204" pitchFamily="34" charset="0"/>
              <a:cs typeface="Helvetica" panose="020B0604020202020204" pitchFamily="34" charset="0"/>
            </a:rPr>
            <a:t> OIC complaints queue</a:t>
          </a:r>
          <a:endParaRPr lang="en-CA" sz="1300" kern="1200" dirty="0"/>
        </a:p>
      </dsp:txBody>
      <dsp:txXfrm>
        <a:off x="1436" y="1594311"/>
        <a:ext cx="2234612" cy="1594311"/>
      </dsp:txXfrm>
    </dsp:sp>
    <dsp:sp modelId="{4F958033-1E03-4A3D-9A22-CB29D3A744E7}">
      <dsp:nvSpPr>
        <dsp:cNvPr id="0" name=""/>
        <dsp:cNvSpPr/>
      </dsp:nvSpPr>
      <dsp:spPr>
        <a:xfrm>
          <a:off x="455110" y="239146"/>
          <a:ext cx="1327264" cy="1327264"/>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C03FC1-DE62-440D-BF5D-A3C7A9018CA6}">
      <dsp:nvSpPr>
        <dsp:cNvPr id="0" name=""/>
        <dsp:cNvSpPr/>
      </dsp:nvSpPr>
      <dsp:spPr>
        <a:xfrm>
          <a:off x="2303086" y="0"/>
          <a:ext cx="2234612" cy="3985780"/>
        </a:xfrm>
        <a:prstGeom prst="roundRect">
          <a:avLst>
            <a:gd name="adj" fmla="val 10000"/>
          </a:avLst>
        </a:prstGeom>
        <a:solidFill>
          <a:srgbClr val="3793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fr-FR" altLang="en-US" sz="1300" b="1" kern="1200" dirty="0">
              <a:latin typeface="Helvetica" panose="020B0604020202020204" pitchFamily="34" charset="0"/>
              <a:cs typeface="Helvetica" panose="020B0604020202020204" pitchFamily="34" charset="0"/>
            </a:rPr>
            <a:t>2. </a:t>
          </a:r>
          <a:r>
            <a:rPr lang="fr-FR" altLang="en-US" sz="1300" b="1" kern="1200" dirty="0" err="1">
              <a:latin typeface="Helvetica" panose="020B0604020202020204" pitchFamily="34" charset="0"/>
              <a:cs typeface="Helvetica" panose="020B0604020202020204" pitchFamily="34" charset="0"/>
            </a:rPr>
            <a:t>Internal</a:t>
          </a:r>
          <a:r>
            <a:rPr lang="fr-FR" altLang="en-US" sz="1300" b="1" kern="1200" dirty="0">
              <a:latin typeface="Helvetica" panose="020B0604020202020204" pitchFamily="34" charset="0"/>
              <a:cs typeface="Helvetica" panose="020B0604020202020204" pitchFamily="34" charset="0"/>
            </a:rPr>
            <a:t> </a:t>
          </a:r>
          <a:r>
            <a:rPr lang="fr-FR" altLang="en-US" sz="1300" b="1" kern="1200" dirty="0" err="1">
              <a:latin typeface="Helvetica" panose="020B0604020202020204" pitchFamily="34" charset="0"/>
              <a:cs typeface="Helvetica" panose="020B0604020202020204" pitchFamily="34" charset="0"/>
            </a:rPr>
            <a:t>review</a:t>
          </a:r>
          <a:r>
            <a:rPr lang="fr-FR" altLang="en-US" sz="1300" b="1" kern="1200" dirty="0">
              <a:latin typeface="Helvetica" panose="020B0604020202020204" pitchFamily="34" charset="0"/>
              <a:cs typeface="Helvetica" panose="020B0604020202020204" pitchFamily="34" charset="0"/>
            </a:rPr>
            <a:t> and </a:t>
          </a:r>
          <a:r>
            <a:rPr lang="fr-FR" altLang="en-US" sz="1300" b="1" kern="1200" dirty="0" err="1">
              <a:latin typeface="Helvetica" panose="020B0604020202020204" pitchFamily="34" charset="0"/>
              <a:cs typeface="Helvetica" panose="020B0604020202020204" pitchFamily="34" charset="0"/>
            </a:rPr>
            <a:t>improvements</a:t>
          </a:r>
          <a:endParaRPr lang="fr-FR" altLang="en-US" sz="1300" b="1" kern="1200" dirty="0">
            <a:latin typeface="Helvetica" panose="020B0604020202020204" pitchFamily="34" charset="0"/>
            <a:cs typeface="Helvetica" panose="020B0604020202020204" pitchFamily="34" charset="0"/>
          </a:endParaRPr>
        </a:p>
        <a:p>
          <a:pPr lvl="0" algn="l" defTabSz="577850">
            <a:lnSpc>
              <a:spcPct val="90000"/>
            </a:lnSpc>
            <a:spcBef>
              <a:spcPct val="0"/>
            </a:spcBef>
            <a:spcAft>
              <a:spcPct val="35000"/>
            </a:spcAft>
          </a:pP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Renew</a:t>
          </a: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policies</a:t>
          </a:r>
          <a:r>
            <a:rPr lang="fr-FR" altLang="en-US" sz="1300" kern="1200" dirty="0">
              <a:latin typeface="Helvetica" panose="020B0604020202020204" pitchFamily="34" charset="0"/>
              <a:cs typeface="Helvetica" panose="020B0604020202020204" pitchFamily="34" charset="0"/>
            </a:rPr>
            <a:t> and </a:t>
          </a:r>
          <a:r>
            <a:rPr lang="fr-FR" altLang="en-US" sz="1300" kern="1200" dirty="0" err="1">
              <a:latin typeface="Helvetica" panose="020B0604020202020204" pitchFamily="34" charset="0"/>
              <a:cs typeface="Helvetica" panose="020B0604020202020204" pitchFamily="34" charset="0"/>
            </a:rPr>
            <a:t>processes</a:t>
          </a:r>
          <a:endParaRPr lang="fr-FR" altLang="en-US" sz="1300" kern="1200" dirty="0">
            <a:latin typeface="Helvetica" panose="020B0604020202020204" pitchFamily="34" charset="0"/>
            <a:cs typeface="Helvetica" panose="020B0604020202020204" pitchFamily="34" charset="0"/>
          </a:endParaRPr>
        </a:p>
        <a:p>
          <a:pPr lvl="0" algn="l" defTabSz="577850">
            <a:lnSpc>
              <a:spcPct val="90000"/>
            </a:lnSpc>
            <a:spcBef>
              <a:spcPct val="0"/>
            </a:spcBef>
            <a:spcAft>
              <a:spcPct val="35000"/>
            </a:spcAft>
          </a:pPr>
          <a:r>
            <a:rPr lang="fr-FR" altLang="en-US" sz="1300" kern="1200" dirty="0">
              <a:latin typeface="Helvetica" panose="020B0604020202020204" pitchFamily="34" charset="0"/>
              <a:cs typeface="Helvetica" panose="020B0604020202020204" pitchFamily="34" charset="0"/>
            </a:rPr>
            <a:t>- Invest in IT</a:t>
          </a:r>
        </a:p>
        <a:p>
          <a:pPr lvl="0" algn="l" defTabSz="577850">
            <a:lnSpc>
              <a:spcPct val="90000"/>
            </a:lnSpc>
            <a:spcBef>
              <a:spcPct val="0"/>
            </a:spcBef>
            <a:spcAft>
              <a:spcPct val="35000"/>
            </a:spcAft>
          </a:pPr>
          <a:r>
            <a:rPr lang="fr-FR" altLang="en-US" sz="1300" kern="1200" dirty="0">
              <a:latin typeface="Helvetica" panose="020B0604020202020204" pitchFamily="34" charset="0"/>
              <a:cs typeface="Helvetica" panose="020B0604020202020204" pitchFamily="34" charset="0"/>
            </a:rPr>
            <a:t>- </a:t>
          </a:r>
          <a:r>
            <a:rPr lang="fr-FR" altLang="en-US" sz="1300" kern="1200" dirty="0" err="1">
              <a:latin typeface="Helvetica" panose="020B0604020202020204" pitchFamily="34" charset="0"/>
              <a:cs typeface="Helvetica" panose="020B0604020202020204" pitchFamily="34" charset="0"/>
            </a:rPr>
            <a:t>Ensure</a:t>
          </a:r>
          <a:r>
            <a:rPr lang="fr-FR" altLang="en-US" sz="1300" kern="1200" dirty="0">
              <a:latin typeface="Helvetica" panose="020B0604020202020204" pitchFamily="34" charset="0"/>
              <a:cs typeface="Helvetica" panose="020B0604020202020204" pitchFamily="34" charset="0"/>
            </a:rPr>
            <a:t> business </a:t>
          </a:r>
          <a:r>
            <a:rPr lang="fr-FR" altLang="en-US" sz="1300" kern="1200" dirty="0" err="1">
              <a:latin typeface="Helvetica" panose="020B0604020202020204" pitchFamily="34" charset="0"/>
              <a:cs typeface="Helvetica" panose="020B0604020202020204" pitchFamily="34" charset="0"/>
            </a:rPr>
            <a:t>stability</a:t>
          </a:r>
          <a:r>
            <a:rPr lang="fr-FR" altLang="en-US" sz="1300" kern="1200" dirty="0">
              <a:latin typeface="Helvetica" panose="020B0604020202020204" pitchFamily="34" charset="0"/>
              <a:cs typeface="Helvetica" panose="020B0604020202020204" pitchFamily="34" charset="0"/>
            </a:rPr>
            <a:t> and </a:t>
          </a:r>
          <a:r>
            <a:rPr lang="fr-FR" altLang="en-US" sz="1300" kern="1200" dirty="0" err="1">
              <a:latin typeface="Helvetica" panose="020B0604020202020204" pitchFamily="34" charset="0"/>
              <a:cs typeface="Helvetica" panose="020B0604020202020204" pitchFamily="34" charset="0"/>
            </a:rPr>
            <a:t>continuity</a:t>
          </a:r>
          <a:endParaRPr lang="en-CA" sz="1300" kern="1200" dirty="0"/>
        </a:p>
      </dsp:txBody>
      <dsp:txXfrm>
        <a:off x="2303086" y="1594311"/>
        <a:ext cx="2234612" cy="1594311"/>
      </dsp:txXfrm>
    </dsp:sp>
    <dsp:sp modelId="{BCBD450A-9BCB-4C9F-9F8E-090A7554625E}">
      <dsp:nvSpPr>
        <dsp:cNvPr id="0" name=""/>
        <dsp:cNvSpPr/>
      </dsp:nvSpPr>
      <dsp:spPr>
        <a:xfrm>
          <a:off x="2756760" y="239146"/>
          <a:ext cx="1327264" cy="1327264"/>
        </a:xfrm>
        <a:prstGeom prst="ellipse">
          <a:avLst/>
        </a:prstGeom>
        <a:blipFill>
          <a:blip xmlns:r="http://schemas.openxmlformats.org/officeDocument/2006/relationships" r:embed="rId3">
            <a:extLst>
              <a:ext uri="{96DAC541-7B7A-43D3-8B79-37D633B846F1}">
                <asvg:svgBlip xmlns:asvg="http://schemas.microsoft.com/office/drawing/2016/SVG/main" xmlns=""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587F7-C46C-4802-9653-FCB0593E94B8}">
      <dsp:nvSpPr>
        <dsp:cNvPr id="0" name=""/>
        <dsp:cNvSpPr/>
      </dsp:nvSpPr>
      <dsp:spPr>
        <a:xfrm>
          <a:off x="4606173" y="0"/>
          <a:ext cx="2234612" cy="3985780"/>
        </a:xfrm>
        <a:prstGeom prst="roundRect">
          <a:avLst>
            <a:gd name="adj" fmla="val 10000"/>
          </a:avLst>
        </a:prstGeom>
        <a:solidFill>
          <a:srgbClr val="90B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altLang="en-US" sz="1300" b="1" kern="1200" dirty="0">
              <a:latin typeface="Helvetica" panose="020B0604020202020204" pitchFamily="34" charset="0"/>
              <a:cs typeface="Helvetica" panose="020B0604020202020204" pitchFamily="34" charset="0"/>
            </a:rPr>
            <a:t>3. Engage on broader ATIP issues</a:t>
          </a:r>
        </a:p>
        <a:p>
          <a:pPr lvl="0" algn="l" defTabSz="577850">
            <a:lnSpc>
              <a:spcPct val="90000"/>
            </a:lnSpc>
            <a:spcBef>
              <a:spcPct val="0"/>
            </a:spcBef>
            <a:spcAft>
              <a:spcPct val="35000"/>
            </a:spcAft>
          </a:pPr>
          <a:r>
            <a:rPr lang="en-US" altLang="en-US" sz="1300" kern="1200" dirty="0">
              <a:latin typeface="Helvetica" panose="020B0604020202020204" pitchFamily="34" charset="0"/>
              <a:cs typeface="Helvetica" panose="020B0604020202020204" pitchFamily="34" charset="0"/>
            </a:rPr>
            <a:t>- Engage with GC partners</a:t>
          </a:r>
        </a:p>
        <a:p>
          <a:pPr lvl="0" algn="l" defTabSz="577850">
            <a:lnSpc>
              <a:spcPct val="90000"/>
            </a:lnSpc>
            <a:spcBef>
              <a:spcPct val="0"/>
            </a:spcBef>
            <a:spcAft>
              <a:spcPct val="35000"/>
            </a:spcAft>
          </a:pPr>
          <a:r>
            <a:rPr lang="en-US" altLang="en-US" sz="1300" kern="1200" dirty="0">
              <a:latin typeface="Helvetica" panose="020B0604020202020204" pitchFamily="34" charset="0"/>
              <a:cs typeface="Helvetica" panose="020B0604020202020204" pitchFamily="34" charset="0"/>
            </a:rPr>
            <a:t>- Engage with international organizations</a:t>
          </a:r>
        </a:p>
        <a:p>
          <a:pPr lvl="0" algn="l" defTabSz="577850">
            <a:lnSpc>
              <a:spcPct val="90000"/>
            </a:lnSpc>
            <a:spcBef>
              <a:spcPct val="0"/>
            </a:spcBef>
            <a:spcAft>
              <a:spcPct val="35000"/>
            </a:spcAft>
          </a:pPr>
          <a:r>
            <a:rPr lang="en-US" altLang="en-US" sz="1300" kern="1200" dirty="0">
              <a:latin typeface="Helvetica" panose="020B0604020202020204" pitchFamily="34" charset="0"/>
              <a:cs typeface="Helvetica" panose="020B0604020202020204" pitchFamily="34" charset="0"/>
            </a:rPr>
            <a:t>- Engage with clients and public*</a:t>
          </a:r>
          <a:endParaRPr lang="en-CA" sz="1300" kern="1200" dirty="0"/>
        </a:p>
      </dsp:txBody>
      <dsp:txXfrm>
        <a:off x="4606173" y="1594311"/>
        <a:ext cx="2234612" cy="1594311"/>
      </dsp:txXfrm>
    </dsp:sp>
    <dsp:sp modelId="{D6EB20D3-24B7-4622-B0CF-E171036E1C67}">
      <dsp:nvSpPr>
        <dsp:cNvPr id="0" name=""/>
        <dsp:cNvSpPr/>
      </dsp:nvSpPr>
      <dsp:spPr>
        <a:xfrm>
          <a:off x="5058411" y="239146"/>
          <a:ext cx="1327264" cy="1327264"/>
        </a:xfrm>
        <a:prstGeom prst="ellipse">
          <a:avLst/>
        </a:prstGeom>
        <a:blipFill>
          <a:blip xmlns:r="http://schemas.openxmlformats.org/officeDocument/2006/relationships" r:embed="rId5">
            <a:extLst>
              <a:ext uri="{96DAC541-7B7A-43D3-8B79-37D633B846F1}">
                <asvg:svgBlip xmlns:asvg="http://schemas.microsoft.com/office/drawing/2016/SVG/main" xmlns=""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ABDC01-C0AF-4D96-A489-9B565FABCF9C}">
      <dsp:nvSpPr>
        <dsp:cNvPr id="0" name=""/>
        <dsp:cNvSpPr/>
      </dsp:nvSpPr>
      <dsp:spPr>
        <a:xfrm>
          <a:off x="282253" y="3860743"/>
          <a:ext cx="6293523" cy="101942"/>
        </a:xfrm>
        <a:prstGeom prst="flowChartProcess">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17A62EC-A0E1-4047-9387-AEC7137ACD84}">
      <dsp:nvSpPr>
        <dsp:cNvPr id="0" name=""/>
        <dsp:cNvSpPr/>
      </dsp:nvSpPr>
      <dsp:spPr>
        <a:xfrm>
          <a:off x="4878243" y="1076750"/>
          <a:ext cx="2604756" cy="452065"/>
        </a:xfrm>
        <a:custGeom>
          <a:avLst/>
          <a:gdLst/>
          <a:ahLst/>
          <a:cxnLst/>
          <a:rect l="0" t="0" r="0" b="0"/>
          <a:pathLst>
            <a:path>
              <a:moveTo>
                <a:pt x="0" y="0"/>
              </a:moveTo>
              <a:lnTo>
                <a:pt x="0" y="226032"/>
              </a:lnTo>
              <a:lnTo>
                <a:pt x="2604756" y="226032"/>
              </a:lnTo>
              <a:lnTo>
                <a:pt x="2604756" y="452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EAB3D5-AA2F-4B6D-AD2C-5B970693EDE1}">
      <dsp:nvSpPr>
        <dsp:cNvPr id="0" name=""/>
        <dsp:cNvSpPr/>
      </dsp:nvSpPr>
      <dsp:spPr>
        <a:xfrm>
          <a:off x="4832523" y="1076750"/>
          <a:ext cx="91440" cy="452065"/>
        </a:xfrm>
        <a:custGeom>
          <a:avLst/>
          <a:gdLst/>
          <a:ahLst/>
          <a:cxnLst/>
          <a:rect l="0" t="0" r="0" b="0"/>
          <a:pathLst>
            <a:path>
              <a:moveTo>
                <a:pt x="45720" y="0"/>
              </a:moveTo>
              <a:lnTo>
                <a:pt x="45720" y="452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568182-2437-4E6D-85C4-0055195DD2F6}">
      <dsp:nvSpPr>
        <dsp:cNvPr id="0" name=""/>
        <dsp:cNvSpPr/>
      </dsp:nvSpPr>
      <dsp:spPr>
        <a:xfrm>
          <a:off x="2273486" y="1076750"/>
          <a:ext cx="2604756" cy="452065"/>
        </a:xfrm>
        <a:custGeom>
          <a:avLst/>
          <a:gdLst/>
          <a:ahLst/>
          <a:cxnLst/>
          <a:rect l="0" t="0" r="0" b="0"/>
          <a:pathLst>
            <a:path>
              <a:moveTo>
                <a:pt x="2604756" y="0"/>
              </a:moveTo>
              <a:lnTo>
                <a:pt x="2604756" y="226032"/>
              </a:lnTo>
              <a:lnTo>
                <a:pt x="0" y="226032"/>
              </a:lnTo>
              <a:lnTo>
                <a:pt x="0" y="45206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2D7700-AB14-4315-BDAE-73231C96BC54}">
      <dsp:nvSpPr>
        <dsp:cNvPr id="0" name=""/>
        <dsp:cNvSpPr/>
      </dsp:nvSpPr>
      <dsp:spPr>
        <a:xfrm>
          <a:off x="3801897" y="405"/>
          <a:ext cx="2152691" cy="1076345"/>
        </a:xfrm>
        <a:prstGeom prst="rect">
          <a:avLst/>
        </a:prstGeom>
        <a:solidFill>
          <a:srgbClr val="37939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CA" sz="1600" kern="1200" dirty="0" smtClean="0"/>
            <a:t>Access </a:t>
          </a:r>
          <a:r>
            <a:rPr lang="en-CA" sz="1600" kern="1200" dirty="0"/>
            <a:t>to Information and </a:t>
          </a:r>
          <a:r>
            <a:rPr lang="en-CA" sz="1600" kern="1200" dirty="0" smtClean="0"/>
            <a:t>Privacy Branch</a:t>
          </a:r>
          <a:endParaRPr lang="en-CA" sz="1600" kern="1200" dirty="0"/>
        </a:p>
        <a:p>
          <a:pPr lvl="0" algn="ctr" defTabSz="711200">
            <a:lnSpc>
              <a:spcPct val="90000"/>
            </a:lnSpc>
            <a:spcBef>
              <a:spcPct val="0"/>
            </a:spcBef>
            <a:spcAft>
              <a:spcPct val="35000"/>
            </a:spcAft>
          </a:pPr>
          <a:r>
            <a:rPr lang="en-US" sz="1600" i="1" kern="1200" dirty="0"/>
            <a:t>Kristina Lillico, </a:t>
          </a:r>
          <a:endParaRPr lang="en-US" sz="1600" i="1" kern="1200" dirty="0" smtClean="0"/>
        </a:p>
        <a:p>
          <a:pPr lvl="0" algn="ctr" defTabSz="711200">
            <a:lnSpc>
              <a:spcPct val="90000"/>
            </a:lnSpc>
            <a:spcBef>
              <a:spcPct val="0"/>
            </a:spcBef>
            <a:spcAft>
              <a:spcPct val="35000"/>
            </a:spcAft>
          </a:pPr>
          <a:r>
            <a:rPr lang="en-US" sz="1600" i="1" kern="1200" dirty="0" smtClean="0"/>
            <a:t>Director General </a:t>
          </a:r>
          <a:endParaRPr lang="en-US" sz="1600" i="1" kern="1200" dirty="0"/>
        </a:p>
      </dsp:txBody>
      <dsp:txXfrm>
        <a:off x="3801897" y="405"/>
        <a:ext cx="2152691" cy="1076345"/>
      </dsp:txXfrm>
    </dsp:sp>
    <dsp:sp modelId="{A4A9A72D-D431-4BC3-B9EA-8831FFAE11E6}">
      <dsp:nvSpPr>
        <dsp:cNvPr id="0" name=""/>
        <dsp:cNvSpPr/>
      </dsp:nvSpPr>
      <dsp:spPr>
        <a:xfrm>
          <a:off x="1197140" y="1528816"/>
          <a:ext cx="2152691" cy="1076345"/>
        </a:xfrm>
        <a:prstGeom prst="rect">
          <a:avLst/>
        </a:prstGeom>
        <a:solidFill>
          <a:srgbClr val="1E59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Access to Information Division</a:t>
          </a:r>
        </a:p>
        <a:p>
          <a:pPr lvl="0" algn="ctr" defTabSz="711200">
            <a:lnSpc>
              <a:spcPct val="90000"/>
            </a:lnSpc>
            <a:spcBef>
              <a:spcPct val="0"/>
            </a:spcBef>
            <a:spcAft>
              <a:spcPct val="35000"/>
            </a:spcAft>
          </a:pPr>
          <a:r>
            <a:rPr lang="en-US" sz="1600" i="1" kern="1200" dirty="0" err="1"/>
            <a:t>Véronique</a:t>
          </a:r>
          <a:r>
            <a:rPr lang="en-US" sz="1600" i="1" kern="1200" dirty="0"/>
            <a:t> Gendron, Director </a:t>
          </a:r>
        </a:p>
      </dsp:txBody>
      <dsp:txXfrm>
        <a:off x="1197140" y="1528816"/>
        <a:ext cx="2152691" cy="1076345"/>
      </dsp:txXfrm>
    </dsp:sp>
    <dsp:sp modelId="{590AC928-497F-47FA-892E-E89CB294A63D}">
      <dsp:nvSpPr>
        <dsp:cNvPr id="0" name=""/>
        <dsp:cNvSpPr/>
      </dsp:nvSpPr>
      <dsp:spPr>
        <a:xfrm>
          <a:off x="3801897" y="1528816"/>
          <a:ext cx="2152691" cy="1076345"/>
        </a:xfrm>
        <a:prstGeom prst="rect">
          <a:avLst/>
        </a:prstGeom>
        <a:solidFill>
          <a:srgbClr val="B2BB1B"/>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Privacy, Personnel Records and Indigenous Requests Division </a:t>
          </a:r>
        </a:p>
        <a:p>
          <a:pPr lvl="0" algn="ctr" defTabSz="711200">
            <a:lnSpc>
              <a:spcPct val="90000"/>
            </a:lnSpc>
            <a:spcBef>
              <a:spcPct val="0"/>
            </a:spcBef>
            <a:spcAft>
              <a:spcPct val="35000"/>
            </a:spcAft>
          </a:pPr>
          <a:r>
            <a:rPr lang="en-US" sz="1600" i="1" kern="1200" dirty="0"/>
            <a:t>Boris </a:t>
          </a:r>
          <a:r>
            <a:rPr lang="en-US" sz="1600" i="1" kern="1200" dirty="0" err="1"/>
            <a:t>Stipernitz</a:t>
          </a:r>
          <a:r>
            <a:rPr lang="en-US" sz="1600" i="1" kern="1200" dirty="0"/>
            <a:t>, Director </a:t>
          </a:r>
        </a:p>
      </dsp:txBody>
      <dsp:txXfrm>
        <a:off x="3801897" y="1528816"/>
        <a:ext cx="2152691" cy="1076345"/>
      </dsp:txXfrm>
    </dsp:sp>
    <dsp:sp modelId="{21006D85-E8AC-494A-9117-17681F71272A}">
      <dsp:nvSpPr>
        <dsp:cNvPr id="0" name=""/>
        <dsp:cNvSpPr/>
      </dsp:nvSpPr>
      <dsp:spPr>
        <a:xfrm>
          <a:off x="6406653" y="1528816"/>
          <a:ext cx="2152691" cy="1076345"/>
        </a:xfrm>
        <a:prstGeom prst="rect">
          <a:avLst/>
        </a:prstGeom>
        <a:solidFill>
          <a:srgbClr val="90BF9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ATIP Operations </a:t>
          </a:r>
          <a:r>
            <a:rPr lang="en-US" sz="1600" kern="1200" dirty="0"/>
            <a:t>Support Division</a:t>
          </a:r>
        </a:p>
        <a:p>
          <a:pPr lvl="0" algn="ctr" defTabSz="711200">
            <a:lnSpc>
              <a:spcPct val="90000"/>
            </a:lnSpc>
            <a:spcBef>
              <a:spcPct val="0"/>
            </a:spcBef>
            <a:spcAft>
              <a:spcPct val="35000"/>
            </a:spcAft>
          </a:pPr>
          <a:r>
            <a:rPr lang="en-US" sz="1600" i="1" kern="1200" dirty="0"/>
            <a:t>Amy Tector, </a:t>
          </a:r>
          <a:r>
            <a:rPr lang="en-US" sz="1600" i="1" kern="1200" dirty="0" smtClean="0"/>
            <a:t>A/Director </a:t>
          </a:r>
          <a:endParaRPr lang="en-US" sz="1600" i="1" kern="1200" dirty="0"/>
        </a:p>
      </dsp:txBody>
      <dsp:txXfrm>
        <a:off x="6406653" y="1528816"/>
        <a:ext cx="2152691" cy="1076345"/>
      </dsp:txXfrm>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ECA3E4-B455-431B-A0D5-962C82061A08}" type="datetimeFigureOut">
              <a:rPr lang="en-CA" smtClean="0"/>
              <a:pPr/>
              <a:t>2023-10-18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381FE-CD07-47AC-A370-C0053901C443}" type="slidenum">
              <a:rPr lang="en-CA" smtClean="0"/>
              <a:pPr/>
              <a:t>‹#›</a:t>
            </a:fld>
            <a:endParaRPr lang="en-CA"/>
          </a:p>
        </p:txBody>
      </p:sp>
    </p:spTree>
    <p:extLst>
      <p:ext uri="{BB962C8B-B14F-4D97-AF65-F5344CB8AC3E}">
        <p14:creationId xmlns:p14="http://schemas.microsoft.com/office/powerpoint/2010/main" xmlns="" val="2772600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library-archives.canada.ca/eng/corporate/transparency/reports-publications/atip-reports/atip-action-plan-progress/Pages/atip-action-plan-progress.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875D314-4E0A-4177-90FF-535D1F10FE10}" type="slidenum">
              <a:rPr kumimoji="0" lang="en-CA"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endParaRPr>
          </a:p>
        </p:txBody>
      </p:sp>
    </p:spTree>
    <p:extLst>
      <p:ext uri="{BB962C8B-B14F-4D97-AF65-F5344CB8AC3E}">
        <p14:creationId xmlns:p14="http://schemas.microsoft.com/office/powerpoint/2010/main" xmlns="" val="33856730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4C381FE-CD07-47AC-A370-C0053901C443}" type="slidenum">
              <a:rPr lang="en-CA" smtClean="0"/>
              <a:pPr/>
              <a:t>13</a:t>
            </a:fld>
            <a:endParaRPr lang="en-CA"/>
          </a:p>
        </p:txBody>
      </p:sp>
    </p:spTree>
    <p:extLst>
      <p:ext uri="{BB962C8B-B14F-4D97-AF65-F5344CB8AC3E}">
        <p14:creationId xmlns:p14="http://schemas.microsoft.com/office/powerpoint/2010/main" xmlns="" val="2901820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u="sng" dirty="0" smtClean="0"/>
              <a:t>10 Recommendations: </a:t>
            </a:r>
          </a:p>
          <a:p>
            <a:pPr algn="l">
              <a:buFont typeface="+mj-lt"/>
              <a:buAutoNum type="arabicPeriod"/>
            </a:pPr>
            <a:r>
              <a:rPr lang="en-CA" b="0" i="0" dirty="0" smtClean="0">
                <a:solidFill>
                  <a:srgbClr val="FFFFFF"/>
                </a:solidFill>
                <a:effectLst/>
                <a:latin typeface="Raleway" pitchFamily="2" charset="0"/>
              </a:rPr>
              <a:t>Direct LAC ATIP officials to use their delegated authority to respond to all access requests with outstanding consultations forthwith.</a:t>
            </a:r>
          </a:p>
          <a:p>
            <a:pPr algn="l">
              <a:buFont typeface="+mj-lt"/>
              <a:buAutoNum type="arabicPeriod"/>
            </a:pPr>
            <a:r>
              <a:rPr lang="en-CA" b="0" i="0" dirty="0" smtClean="0">
                <a:solidFill>
                  <a:srgbClr val="FFFFFF"/>
                </a:solidFill>
                <a:effectLst/>
                <a:latin typeface="Raleway" pitchFamily="2" charset="0"/>
              </a:rPr>
              <a:t>Direct LAC ATIP officials, for new access requests requiring consultations, to establish a rigorous process to determine the length of time the consultations should take and to respond to those requests before the expiry of the extension sought, with or without the institutions’ input.</a:t>
            </a:r>
          </a:p>
          <a:p>
            <a:pPr algn="l">
              <a:buFont typeface="+mj-lt"/>
              <a:buAutoNum type="arabicPeriod"/>
            </a:pPr>
            <a:r>
              <a:rPr lang="en-CA" b="0" i="0" dirty="0" smtClean="0">
                <a:solidFill>
                  <a:srgbClr val="FFFFFF"/>
                </a:solidFill>
                <a:effectLst/>
                <a:latin typeface="Raleway" pitchFamily="2" charset="0"/>
              </a:rPr>
              <a:t>Process all pending access requests for records classified as Top Secret forthwith, even as implementation and certification of new infrastructure continues.</a:t>
            </a:r>
          </a:p>
          <a:p>
            <a:pPr algn="l">
              <a:buFont typeface="+mj-lt"/>
              <a:buAutoNum type="arabicPeriod"/>
            </a:pPr>
            <a:r>
              <a:rPr lang="en-CA" b="0" i="0" dirty="0" smtClean="0">
                <a:solidFill>
                  <a:srgbClr val="FFFFFF"/>
                </a:solidFill>
                <a:effectLst/>
                <a:latin typeface="Raleway" pitchFamily="2" charset="0"/>
              </a:rPr>
              <a:t>Respond to the backlog of access requests that resulted from LAC suspending ATIP operations during the pandemic.</a:t>
            </a:r>
          </a:p>
          <a:p>
            <a:pPr algn="l">
              <a:buFont typeface="+mj-lt"/>
              <a:buAutoNum type="arabicPeriod"/>
            </a:pPr>
            <a:r>
              <a:rPr lang="en-CA" b="0" i="0" dirty="0" smtClean="0">
                <a:solidFill>
                  <a:srgbClr val="FFFFFF"/>
                </a:solidFill>
                <a:effectLst/>
                <a:latin typeface="Raleway" pitchFamily="2" charset="0"/>
              </a:rPr>
              <a:t>Implement fully functional infrastructure to allow ATIP officials to process Secret and Top Secret records efficiently.</a:t>
            </a:r>
          </a:p>
          <a:p>
            <a:pPr algn="l">
              <a:buFont typeface="+mj-lt"/>
              <a:buAutoNum type="arabicPeriod"/>
            </a:pPr>
            <a:r>
              <a:rPr lang="en-CA" b="0" i="0" dirty="0" smtClean="0">
                <a:solidFill>
                  <a:srgbClr val="FFFFFF"/>
                </a:solidFill>
                <a:effectLst/>
                <a:latin typeface="Raleway" pitchFamily="2" charset="0"/>
              </a:rPr>
              <a:t>Ensure ATIP officials have access to the LAC network and record-processing software at all times, so LAC is always in a position to respond to access requests.</a:t>
            </a:r>
          </a:p>
          <a:p>
            <a:pPr algn="l">
              <a:buFont typeface="+mj-lt"/>
              <a:buAutoNum type="arabicPeriod"/>
            </a:pPr>
            <a:r>
              <a:rPr lang="en-CA" b="0" i="0" dirty="0" smtClean="0">
                <a:solidFill>
                  <a:srgbClr val="FFFFFF"/>
                </a:solidFill>
                <a:effectLst/>
                <a:latin typeface="Raleway" pitchFamily="2" charset="0"/>
              </a:rPr>
              <a:t>Require institutions to review and, whenever possible, declassify or downgrade the classification of records prior to transferring them to LAC.</a:t>
            </a:r>
          </a:p>
          <a:p>
            <a:pPr algn="l">
              <a:buFont typeface="+mj-lt"/>
              <a:buAutoNum type="arabicPeriod"/>
            </a:pPr>
            <a:r>
              <a:rPr lang="en-CA" b="0" i="0" dirty="0" smtClean="0">
                <a:solidFill>
                  <a:srgbClr val="FFFFFF"/>
                </a:solidFill>
                <a:effectLst/>
                <a:latin typeface="Raleway" pitchFamily="2" charset="0"/>
              </a:rPr>
              <a:t>Negotiate adequate funding for LAC’s ATIP office to support new programs introduced by other institutions.</a:t>
            </a:r>
          </a:p>
          <a:p>
            <a:pPr algn="l">
              <a:buFont typeface="+mj-lt"/>
              <a:buAutoNum type="arabicPeriod"/>
            </a:pPr>
            <a:r>
              <a:rPr lang="en-CA" b="0" i="0" dirty="0" smtClean="0">
                <a:solidFill>
                  <a:srgbClr val="FFFFFF"/>
                </a:solidFill>
                <a:effectLst/>
                <a:latin typeface="Raleway" pitchFamily="2" charset="0"/>
              </a:rPr>
              <a:t>Review and adjust the permanent funding for the various units with the ATIP office to reflect their workload.</a:t>
            </a:r>
          </a:p>
          <a:p>
            <a:pPr algn="l">
              <a:buFont typeface="+mj-lt"/>
              <a:buAutoNum type="arabicPeriod"/>
            </a:pPr>
            <a:r>
              <a:rPr lang="en-CA" b="0" i="0" dirty="0" smtClean="0">
                <a:solidFill>
                  <a:srgbClr val="FFFFFF"/>
                </a:solidFill>
                <a:effectLst/>
                <a:latin typeface="Raleway" pitchFamily="2" charset="0"/>
              </a:rPr>
              <a:t>Publish on the LAC website by the end of 2022 the concrete results achieved to implement these recommendations and provide quarterly updates.</a:t>
            </a:r>
          </a:p>
          <a:p>
            <a:endParaRPr lang="en-CA" dirty="0" smtClean="0"/>
          </a:p>
          <a:p>
            <a:endParaRPr lang="en-CA" dirty="0" smtClean="0"/>
          </a:p>
          <a:p>
            <a:endParaRPr lang="en-CA" dirty="0" smtClean="0"/>
          </a:p>
          <a:p>
            <a:r>
              <a:rPr lang="en-CA" dirty="0" smtClean="0"/>
              <a:t>How did we get here?</a:t>
            </a:r>
          </a:p>
          <a:p>
            <a:endParaRPr lang="en-CA" dirty="0" smtClean="0"/>
          </a:p>
          <a:p>
            <a:r>
              <a:rPr lang="en-CA" dirty="0" smtClean="0"/>
              <a:t>1) Growth:</a:t>
            </a:r>
          </a:p>
          <a:p>
            <a:endParaRPr lang="en-CA" dirty="0" smtClean="0"/>
          </a:p>
          <a:p>
            <a:r>
              <a:rPr lang="en-CA" dirty="0" smtClean="0"/>
              <a:t>LAC ATIP Requests</a:t>
            </a:r>
            <a:r>
              <a:rPr lang="en-CA" baseline="0" dirty="0" smtClean="0"/>
              <a:t> </a:t>
            </a:r>
            <a:r>
              <a:rPr lang="en-CA" dirty="0" smtClean="0"/>
              <a:t>Received (including formal and informal):</a:t>
            </a:r>
          </a:p>
          <a:p>
            <a:r>
              <a:rPr lang="en-CA" dirty="0" smtClean="0"/>
              <a:t>2017-18</a:t>
            </a:r>
            <a:r>
              <a:rPr lang="en-CA" baseline="0" dirty="0" smtClean="0"/>
              <a:t> = 14,331</a:t>
            </a:r>
          </a:p>
          <a:p>
            <a:r>
              <a:rPr lang="en-CA" baseline="0" dirty="0" smtClean="0"/>
              <a:t>2018-19 = 15,619</a:t>
            </a:r>
          </a:p>
          <a:p>
            <a:r>
              <a:rPr lang="en-CA" baseline="0" dirty="0" smtClean="0"/>
              <a:t>2019-20 = 17,190</a:t>
            </a:r>
          </a:p>
          <a:p>
            <a:r>
              <a:rPr lang="en-CA" baseline="0" dirty="0" smtClean="0"/>
              <a:t>2020-21 = 12,801</a:t>
            </a:r>
          </a:p>
          <a:p>
            <a:r>
              <a:rPr lang="en-CA" baseline="0" dirty="0" smtClean="0"/>
              <a:t>2021-22 = 12,414</a:t>
            </a:r>
          </a:p>
          <a:p>
            <a:r>
              <a:rPr lang="en-CA" baseline="0" dirty="0" smtClean="0"/>
              <a:t>2022-23 = 11,215</a:t>
            </a:r>
          </a:p>
          <a:p>
            <a:endParaRPr lang="en-CA" baseline="0" dirty="0" smtClean="0"/>
          </a:p>
          <a:p>
            <a:r>
              <a:rPr lang="en-CA" baseline="0" dirty="0" smtClean="0"/>
              <a:t>Number of requests carried forward (including backlog):</a:t>
            </a:r>
          </a:p>
          <a:p>
            <a:r>
              <a:rPr lang="en-CA" baseline="0" dirty="0" smtClean="0"/>
              <a:t>2017-18 = 6,310</a:t>
            </a:r>
          </a:p>
          <a:p>
            <a:r>
              <a:rPr lang="en-CA" baseline="0" dirty="0" smtClean="0"/>
              <a:t>2018-19 = 8,409</a:t>
            </a:r>
          </a:p>
          <a:p>
            <a:r>
              <a:rPr lang="en-CA" baseline="0" dirty="0" smtClean="0"/>
              <a:t>2019-20 = 12,218</a:t>
            </a:r>
          </a:p>
          <a:p>
            <a:r>
              <a:rPr lang="en-CA" baseline="0" dirty="0" smtClean="0"/>
              <a:t>2020-21 = 16,922</a:t>
            </a:r>
          </a:p>
          <a:p>
            <a:r>
              <a:rPr lang="en-CA" baseline="0" dirty="0" smtClean="0"/>
              <a:t>2021-22 = 18,212</a:t>
            </a:r>
          </a:p>
          <a:p>
            <a:r>
              <a:rPr lang="en-CA" baseline="0" dirty="0" smtClean="0"/>
              <a:t>2022-23 = 18,130</a:t>
            </a:r>
          </a:p>
          <a:p>
            <a:endParaRPr lang="en-CA" baseline="0" dirty="0" smtClean="0"/>
          </a:p>
          <a:p>
            <a:r>
              <a:rPr lang="en-CA" baseline="0" dirty="0" smtClean="0"/>
              <a:t>2) Changes in Bill C-58, removal of fees beyond 5$, pressures across the ATI system</a:t>
            </a:r>
          </a:p>
          <a:p>
            <a:endParaRPr lang="en-CA" baseline="0" dirty="0" smtClean="0"/>
          </a:p>
          <a:p>
            <a:r>
              <a:rPr lang="en-CA" baseline="0" dirty="0" smtClean="0"/>
              <a:t>3) Increase in volume and complexity (content of requests to be analyzed)</a:t>
            </a:r>
          </a:p>
          <a:p>
            <a:endParaRPr lang="en-CA" baseline="0" dirty="0" smtClean="0"/>
          </a:p>
          <a:p>
            <a:endParaRPr lang="en-CA" baseline="0" dirty="0" smtClean="0"/>
          </a:p>
        </p:txBody>
      </p:sp>
      <p:sp>
        <p:nvSpPr>
          <p:cNvPr id="4" name="Slide Number Placeholder 3"/>
          <p:cNvSpPr>
            <a:spLocks noGrp="1"/>
          </p:cNvSpPr>
          <p:nvPr>
            <p:ph type="sldNum" sz="quarter" idx="5"/>
          </p:nvPr>
        </p:nvSpPr>
        <p:spPr/>
        <p:txBody>
          <a:bodyPr/>
          <a:lstStyle/>
          <a:p>
            <a:fld id="{84C381FE-CD07-47AC-A370-C0053901C443}" type="slidenum">
              <a:rPr lang="en-CA" smtClean="0"/>
              <a:pPr/>
              <a:t>2</a:t>
            </a:fld>
            <a:endParaRPr lang="en-CA"/>
          </a:p>
        </p:txBody>
      </p:sp>
    </p:spTree>
    <p:extLst>
      <p:ext uri="{BB962C8B-B14F-4D97-AF65-F5344CB8AC3E}">
        <p14:creationId xmlns:p14="http://schemas.microsoft.com/office/powerpoint/2010/main" xmlns="" val="3097509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ltLang="en-US" dirty="0" smtClean="0">
                <a:hlinkClick r:id="rId3"/>
              </a:rPr>
              <a:t>Link</a:t>
            </a:r>
            <a:endParaRPr lang="fr-FR" altLang="en-US" dirty="0" smtClean="0"/>
          </a:p>
          <a:p>
            <a:endParaRPr lang="en-CA" dirty="0"/>
          </a:p>
        </p:txBody>
      </p:sp>
      <p:sp>
        <p:nvSpPr>
          <p:cNvPr id="4" name="Slide Number Placeholder 3"/>
          <p:cNvSpPr>
            <a:spLocks noGrp="1"/>
          </p:cNvSpPr>
          <p:nvPr>
            <p:ph type="sldNum" sz="quarter" idx="5"/>
          </p:nvPr>
        </p:nvSpPr>
        <p:spPr/>
        <p:txBody>
          <a:bodyPr/>
          <a:lstStyle/>
          <a:p>
            <a:fld id="{84C381FE-CD07-47AC-A370-C0053901C443}" type="slidenum">
              <a:rPr lang="en-CA" smtClean="0"/>
              <a:pPr/>
              <a:t>4</a:t>
            </a:fld>
            <a:endParaRPr lang="en-CA"/>
          </a:p>
        </p:txBody>
      </p:sp>
    </p:spTree>
    <p:extLst>
      <p:ext uri="{BB962C8B-B14F-4D97-AF65-F5344CB8AC3E}">
        <p14:creationId xmlns:p14="http://schemas.microsoft.com/office/powerpoint/2010/main" xmlns="" val="527922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84C381FE-CD07-47AC-A370-C0053901C443}" type="slidenum">
              <a:rPr lang="en-CA" smtClean="0"/>
              <a:pPr/>
              <a:t>5</a:t>
            </a:fld>
            <a:endParaRPr lang="en-CA"/>
          </a:p>
        </p:txBody>
      </p:sp>
    </p:spTree>
    <p:extLst>
      <p:ext uri="{BB962C8B-B14F-4D97-AF65-F5344CB8AC3E}">
        <p14:creationId xmlns:p14="http://schemas.microsoft.com/office/powerpoint/2010/main" xmlns="" val="1150168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CA" dirty="0" smtClean="0"/>
              <a:t>Accelerated</a:t>
            </a:r>
            <a:r>
              <a:rPr lang="en-CA" baseline="0" dirty="0" smtClean="0"/>
              <a:t> growth comes with growing pains, onboarding, training, adjusting to new procedures</a:t>
            </a:r>
          </a:p>
          <a:p>
            <a:pPr marL="171450" indent="-171450">
              <a:buFont typeface="Arial" panose="020B0604020202020204" pitchFamily="34" charset="0"/>
              <a:buChar char="•"/>
            </a:pPr>
            <a:r>
              <a:rPr lang="en-CA" baseline="0" dirty="0" smtClean="0"/>
              <a:t>Competing with ATI across the GC for qualified ATIP personnel</a:t>
            </a:r>
          </a:p>
          <a:p>
            <a:pPr marL="171450" indent="-171450">
              <a:buFont typeface="Arial" panose="020B0604020202020204" pitchFamily="34" charset="0"/>
              <a:buChar char="•"/>
            </a:pPr>
            <a:r>
              <a:rPr lang="en-CA" baseline="0" dirty="0" smtClean="0"/>
              <a:t>FY 2023-24 settling into new routines and seeing substantial progress against backlog and in new ways of doing</a:t>
            </a:r>
            <a:endParaRPr lang="en-CA" dirty="0"/>
          </a:p>
        </p:txBody>
      </p:sp>
      <p:sp>
        <p:nvSpPr>
          <p:cNvPr id="4" name="Slide Number Placeholder 3"/>
          <p:cNvSpPr>
            <a:spLocks noGrp="1"/>
          </p:cNvSpPr>
          <p:nvPr>
            <p:ph type="sldNum" sz="quarter" idx="10"/>
          </p:nvPr>
        </p:nvSpPr>
        <p:spPr/>
        <p:txBody>
          <a:bodyPr/>
          <a:lstStyle/>
          <a:p>
            <a:fld id="{84C381FE-CD07-47AC-A370-C0053901C443}" type="slidenum">
              <a:rPr lang="en-CA" smtClean="0"/>
              <a:pPr/>
              <a:t>6</a:t>
            </a:fld>
            <a:endParaRPr lang="en-CA"/>
          </a:p>
        </p:txBody>
      </p:sp>
    </p:spTree>
    <p:extLst>
      <p:ext uri="{BB962C8B-B14F-4D97-AF65-F5344CB8AC3E}">
        <p14:creationId xmlns:p14="http://schemas.microsoft.com/office/powerpoint/2010/main" xmlns="" val="2358728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a:t>Reduces</a:t>
            </a:r>
            <a:r>
              <a:rPr lang="fr-CA" dirty="0"/>
              <a:t> the </a:t>
            </a:r>
            <a:r>
              <a:rPr lang="fr-CA" dirty="0" err="1"/>
              <a:t>length</a:t>
            </a:r>
            <a:r>
              <a:rPr lang="fr-CA" dirty="0"/>
              <a:t> of extensions </a:t>
            </a:r>
            <a:endParaRPr lang="en-CA" dirty="0"/>
          </a:p>
          <a:p>
            <a:r>
              <a:rPr lang="fr-CA" dirty="0" err="1"/>
              <a:t>Beginning</a:t>
            </a:r>
            <a:r>
              <a:rPr lang="fr-CA" dirty="0"/>
              <a:t> to </a:t>
            </a:r>
            <a:r>
              <a:rPr lang="fr-CA" dirty="0" err="1"/>
              <a:t>apply</a:t>
            </a:r>
            <a:r>
              <a:rPr lang="fr-CA" dirty="0"/>
              <a:t> new </a:t>
            </a:r>
            <a:r>
              <a:rPr lang="fr-CA" dirty="0" err="1"/>
              <a:t>processes</a:t>
            </a:r>
            <a:r>
              <a:rPr lang="fr-CA" dirty="0"/>
              <a:t> to </a:t>
            </a:r>
            <a:r>
              <a:rPr lang="fr-CA" dirty="0" err="1"/>
              <a:t>backlog</a:t>
            </a:r>
            <a:r>
              <a:rPr lang="fr-CA" dirty="0"/>
              <a:t> </a:t>
            </a:r>
            <a:r>
              <a:rPr lang="fr-CA" dirty="0" err="1"/>
              <a:t>requests</a:t>
            </a:r>
            <a:r>
              <a:rPr lang="fr-CA" dirty="0"/>
              <a:t> – </a:t>
            </a:r>
          </a:p>
          <a:p>
            <a:endParaRPr lang="fr-CA" dirty="0"/>
          </a:p>
          <a:p>
            <a:r>
              <a:rPr lang="fr-CA" dirty="0"/>
              <a:t>Tips for</a:t>
            </a:r>
            <a:r>
              <a:rPr lang="fr-CA" baseline="0" dirty="0"/>
              <a:t> </a:t>
            </a:r>
            <a:r>
              <a:rPr lang="fr-CA" baseline="0" dirty="0" err="1"/>
              <a:t>submitting</a:t>
            </a:r>
            <a:r>
              <a:rPr lang="fr-CA" baseline="0" dirty="0"/>
              <a:t> </a:t>
            </a:r>
            <a:r>
              <a:rPr lang="fr-CA" baseline="0" dirty="0" err="1"/>
              <a:t>requests</a:t>
            </a:r>
            <a:r>
              <a:rPr lang="fr-CA" baseline="0" dirty="0"/>
              <a:t>: </a:t>
            </a:r>
          </a:p>
          <a:p>
            <a:r>
              <a:rPr lang="fr-CA" dirty="0" err="1"/>
              <a:t>Please</a:t>
            </a:r>
            <a:r>
              <a:rPr lang="fr-CA" dirty="0"/>
              <a:t> do not </a:t>
            </a:r>
            <a:r>
              <a:rPr lang="fr-CA" dirty="0" err="1"/>
              <a:t>re-submit</a:t>
            </a:r>
            <a:r>
              <a:rPr lang="fr-CA" dirty="0"/>
              <a:t> </a:t>
            </a:r>
            <a:r>
              <a:rPr lang="fr-CA" dirty="0" err="1"/>
              <a:t>requests</a:t>
            </a:r>
            <a:r>
              <a:rPr lang="fr-CA" dirty="0"/>
              <a:t> </a:t>
            </a:r>
          </a:p>
          <a:p>
            <a:r>
              <a:rPr lang="fr-CA" dirty="0"/>
              <a:t>As </a:t>
            </a:r>
            <a:r>
              <a:rPr lang="fr-CA" dirty="0" err="1"/>
              <a:t>much</a:t>
            </a:r>
            <a:r>
              <a:rPr lang="fr-CA" dirty="0"/>
              <a:t> as possible, </a:t>
            </a:r>
            <a:r>
              <a:rPr lang="fr-CA" dirty="0" err="1"/>
              <a:t>provide</a:t>
            </a:r>
            <a:r>
              <a:rPr lang="fr-CA" dirty="0"/>
              <a:t> </a:t>
            </a:r>
            <a:r>
              <a:rPr lang="fr-CA" dirty="0" err="1"/>
              <a:t>archival</a:t>
            </a:r>
            <a:r>
              <a:rPr lang="fr-CA" dirty="0"/>
              <a:t> </a:t>
            </a:r>
            <a:r>
              <a:rPr lang="fr-CA" dirty="0" err="1"/>
              <a:t>references</a:t>
            </a:r>
            <a:endParaRPr lang="fr-CA" dirty="0"/>
          </a:p>
          <a:p>
            <a:endParaRPr lang="fr-CA" dirty="0"/>
          </a:p>
          <a:p>
            <a:pPr>
              <a:defRPr/>
            </a:pPr>
            <a:r>
              <a:rPr lang="en-CA" dirty="0"/>
              <a:t>2 </a:t>
            </a:r>
            <a:r>
              <a:rPr lang="en-CA" dirty="0" smtClean="0"/>
              <a:t>out </a:t>
            </a:r>
            <a:r>
              <a:rPr lang="en-CA" dirty="0"/>
              <a:t>of 82 </a:t>
            </a:r>
            <a:r>
              <a:rPr lang="en-CA" dirty="0" smtClean="0"/>
              <a:t>research </a:t>
            </a:r>
            <a:r>
              <a:rPr lang="en-CA" dirty="0" err="1" smtClean="0"/>
              <a:t>requestst</a:t>
            </a:r>
            <a:r>
              <a:rPr lang="en-CA" baseline="0" dirty="0" smtClean="0"/>
              <a:t> </a:t>
            </a:r>
            <a:r>
              <a:rPr lang="en-CA" dirty="0" smtClean="0"/>
              <a:t>related </a:t>
            </a:r>
            <a:r>
              <a:rPr lang="en-CA" dirty="0"/>
              <a:t>to Military and Intelligence records sent to the Archival Research team required an external consultation.</a:t>
            </a:r>
            <a:endParaRPr lang="fr-CA" dirty="0"/>
          </a:p>
          <a:p>
            <a:endParaRPr lang="fr-CA" dirty="0"/>
          </a:p>
          <a:p>
            <a:endParaRPr lang="fr-CA" dirty="0"/>
          </a:p>
        </p:txBody>
      </p:sp>
      <p:sp>
        <p:nvSpPr>
          <p:cNvPr id="4" name="Slide Number Placeholder 3"/>
          <p:cNvSpPr>
            <a:spLocks noGrp="1"/>
          </p:cNvSpPr>
          <p:nvPr>
            <p:ph type="sldNum" sz="quarter" idx="10"/>
          </p:nvPr>
        </p:nvSpPr>
        <p:spPr/>
        <p:txBody>
          <a:bodyPr/>
          <a:lstStyle/>
          <a:p>
            <a:fld id="{84C381FE-CD07-47AC-A370-C0053901C443}" type="slidenum">
              <a:rPr lang="en-CA" smtClean="0"/>
              <a:pPr/>
              <a:t>8</a:t>
            </a:fld>
            <a:endParaRPr lang="en-CA"/>
          </a:p>
        </p:txBody>
      </p:sp>
    </p:spTree>
    <p:extLst>
      <p:ext uri="{BB962C8B-B14F-4D97-AF65-F5344CB8AC3E}">
        <p14:creationId xmlns:p14="http://schemas.microsoft.com/office/powerpoint/2010/main" xmlns="" val="3451190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err="1" smtClean="0"/>
              <a:t>We</a:t>
            </a:r>
            <a:r>
              <a:rPr lang="fr-CA" baseline="0" dirty="0" smtClean="0"/>
              <a:t> are </a:t>
            </a:r>
            <a:r>
              <a:rPr lang="fr-CA" baseline="0" dirty="0" err="1" smtClean="0"/>
              <a:t>investigating</a:t>
            </a:r>
            <a:r>
              <a:rPr lang="fr-CA" baseline="0" dirty="0" smtClean="0"/>
              <a:t> </a:t>
            </a:r>
            <a:r>
              <a:rPr lang="fr-CA" baseline="0" dirty="0" err="1" smtClean="0"/>
              <a:t>sunset</a:t>
            </a:r>
            <a:r>
              <a:rPr lang="fr-CA" baseline="0" dirty="0" smtClean="0"/>
              <a:t> clauses, or time-</a:t>
            </a:r>
            <a:r>
              <a:rPr lang="fr-CA" baseline="0" dirty="0" err="1" smtClean="0"/>
              <a:t>limited</a:t>
            </a:r>
            <a:r>
              <a:rPr lang="fr-CA" baseline="0" dirty="0" smtClean="0"/>
              <a:t> exemptions/passage of time </a:t>
            </a:r>
            <a:r>
              <a:rPr lang="fr-CA" baseline="0" dirty="0" err="1" smtClean="0"/>
              <a:t>principle</a:t>
            </a:r>
            <a:r>
              <a:rPr lang="fr-CA" baseline="0" dirty="0" smtClean="0"/>
              <a:t>. </a:t>
            </a:r>
            <a:endParaRPr lang="en-CA" dirty="0"/>
          </a:p>
        </p:txBody>
      </p:sp>
      <p:sp>
        <p:nvSpPr>
          <p:cNvPr id="4" name="Slide Number Placeholder 3"/>
          <p:cNvSpPr>
            <a:spLocks noGrp="1"/>
          </p:cNvSpPr>
          <p:nvPr>
            <p:ph type="sldNum" sz="quarter" idx="5"/>
          </p:nvPr>
        </p:nvSpPr>
        <p:spPr/>
        <p:txBody>
          <a:bodyPr/>
          <a:lstStyle/>
          <a:p>
            <a:fld id="{84C381FE-CD07-47AC-A370-C0053901C443}" type="slidenum">
              <a:rPr lang="en-CA" smtClean="0"/>
              <a:pPr/>
              <a:t>10</a:t>
            </a:fld>
            <a:endParaRPr lang="en-CA"/>
          </a:p>
        </p:txBody>
      </p:sp>
    </p:spTree>
    <p:extLst>
      <p:ext uri="{BB962C8B-B14F-4D97-AF65-F5344CB8AC3E}">
        <p14:creationId xmlns:p14="http://schemas.microsoft.com/office/powerpoint/2010/main" xmlns="" val="249279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4C381FE-CD07-47AC-A370-C0053901C443}" type="slidenum">
              <a:rPr lang="en-CA" smtClean="0"/>
              <a:pPr/>
              <a:t>11</a:t>
            </a:fld>
            <a:endParaRPr lang="en-CA"/>
          </a:p>
        </p:txBody>
      </p:sp>
    </p:spTree>
    <p:extLst>
      <p:ext uri="{BB962C8B-B14F-4D97-AF65-F5344CB8AC3E}">
        <p14:creationId xmlns:p14="http://schemas.microsoft.com/office/powerpoint/2010/main" xmlns="" val="2026689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auto" latinLnBrk="0" hangingPunct="1"/>
            <a:r>
              <a:rPr lang="en-CA" sz="1200" b="1" i="0" u="none" strike="noStrike" kern="1200" dirty="0" smtClean="0">
                <a:solidFill>
                  <a:schemeClr val="tx1"/>
                </a:solidFill>
                <a:effectLst/>
                <a:latin typeface="+mn-lt"/>
                <a:ea typeface="+mn-ea"/>
                <a:cs typeface="+mn-cs"/>
              </a:rPr>
              <a:t>Formal requests</a:t>
            </a:r>
            <a:r>
              <a:rPr lang="en-CA" sz="1200" b="1" i="0" u="none" strike="noStrike" kern="1200" baseline="0" dirty="0" smtClean="0">
                <a:solidFill>
                  <a:schemeClr val="tx1"/>
                </a:solidFill>
                <a:effectLst/>
                <a:latin typeface="+mn-lt"/>
                <a:ea typeface="+mn-ea"/>
                <a:cs typeface="+mn-cs"/>
              </a:rPr>
              <a:t> </a:t>
            </a:r>
            <a:r>
              <a:rPr lang="en-CA" sz="1200" b="1" i="0" u="none" strike="noStrike" kern="1200" dirty="0" smtClean="0">
                <a:solidFill>
                  <a:schemeClr val="tx1"/>
                </a:solidFill>
                <a:effectLst/>
                <a:latin typeface="+mn-lt"/>
                <a:ea typeface="+mn-ea"/>
                <a:cs typeface="+mn-cs"/>
              </a:rPr>
              <a:t>processed</a:t>
            </a:r>
            <a:r>
              <a:rPr lang="en-CA" sz="1200" b="1" i="0" u="none" strike="noStrike" kern="1200" baseline="0" dirty="0" smtClean="0">
                <a:solidFill>
                  <a:schemeClr val="tx1"/>
                </a:solidFill>
                <a:effectLst/>
                <a:latin typeface="+mn-lt"/>
                <a:ea typeface="+mn-ea"/>
                <a:cs typeface="+mn-cs"/>
              </a:rPr>
              <a:t> under the </a:t>
            </a:r>
            <a:r>
              <a:rPr lang="en-CA" sz="1200" b="1" i="1" u="none" strike="noStrike" kern="1200" baseline="0" dirty="0" smtClean="0">
                <a:solidFill>
                  <a:schemeClr val="tx1"/>
                </a:solidFill>
                <a:effectLst/>
                <a:latin typeface="+mn-lt"/>
                <a:ea typeface="+mn-ea"/>
                <a:cs typeface="+mn-cs"/>
              </a:rPr>
              <a:t>Access to Information Act 2022-2023</a:t>
            </a:r>
            <a:endParaRPr lang="en-CA" sz="1200" b="0" i="0" u="none" strike="noStrike" kern="1200" dirty="0" smtClean="0">
              <a:solidFill>
                <a:schemeClr val="tx1"/>
              </a:solidFill>
              <a:effectLst/>
              <a:latin typeface="+mn-lt"/>
              <a:ea typeface="+mn-ea"/>
              <a:cs typeface="+mn-cs"/>
            </a:endParaRPr>
          </a:p>
          <a:p>
            <a:pPr rtl="0" eaLnBrk="1" fontAlgn="ctr" latinLnBrk="0" hangingPunct="1"/>
            <a:r>
              <a:rPr lang="en-CA" sz="1200" b="0" i="0" u="none" strike="noStrike" kern="1200" dirty="0" smtClean="0">
                <a:solidFill>
                  <a:schemeClr val="tx1"/>
                </a:solidFill>
                <a:effectLst/>
                <a:latin typeface="+mn-lt"/>
                <a:ea typeface="+mn-ea"/>
                <a:cs typeface="+mn-cs"/>
              </a:rPr>
              <a:t>Files of former Canadian Armed Forces members and former federal public servants : 1,350</a:t>
            </a:r>
          </a:p>
          <a:p>
            <a:pPr rtl="0" eaLnBrk="1" fontAlgn="ctr" latinLnBrk="0" hangingPunct="1"/>
            <a:r>
              <a:rPr lang="en-CA" sz="1200" b="0" i="0" u="none" strike="noStrike" kern="1200" dirty="0" smtClean="0">
                <a:solidFill>
                  <a:schemeClr val="tx1"/>
                </a:solidFill>
                <a:effectLst/>
                <a:latin typeface="+mn-lt"/>
                <a:ea typeface="+mn-ea"/>
                <a:cs typeface="+mn-cs"/>
              </a:rPr>
              <a:t>GC archival records: 523</a:t>
            </a:r>
          </a:p>
          <a:p>
            <a:pPr rtl="0" eaLnBrk="1" fontAlgn="ctr" latinLnBrk="0" hangingPunct="1"/>
            <a:r>
              <a:rPr lang="en-CA" sz="1200" b="0" i="0" u="none" strike="noStrike" kern="1200" dirty="0" smtClean="0">
                <a:solidFill>
                  <a:schemeClr val="tx1"/>
                </a:solidFill>
                <a:effectLst/>
                <a:latin typeface="+mn-lt"/>
                <a:ea typeface="+mn-ea"/>
                <a:cs typeface="+mn-cs"/>
              </a:rPr>
              <a:t>LAC operational records: 13</a:t>
            </a:r>
          </a:p>
          <a:p>
            <a:pPr rtl="0" eaLnBrk="1" fontAlgn="ctr" latinLnBrk="0" hangingPunct="1"/>
            <a:r>
              <a:rPr lang="en-CA" sz="1200" b="1" i="0" u="none" strike="noStrike" kern="1200" dirty="0" smtClean="0">
                <a:solidFill>
                  <a:schemeClr val="tx1"/>
                </a:solidFill>
                <a:effectLst/>
                <a:latin typeface="+mn-lt"/>
                <a:ea typeface="+mn-ea"/>
                <a:cs typeface="+mn-cs"/>
              </a:rPr>
              <a:t>Total: 1,886</a:t>
            </a:r>
            <a:endParaRPr lang="en-CA" sz="1200" b="0" i="0" u="none" strike="noStrike" kern="1200" dirty="0" smtClean="0">
              <a:solidFill>
                <a:schemeClr val="tx1"/>
              </a:solidFill>
              <a:effectLst/>
              <a:latin typeface="+mn-lt"/>
              <a:ea typeface="+mn-ea"/>
              <a:cs typeface="+mn-cs"/>
            </a:endParaRPr>
          </a:p>
          <a:p>
            <a:endParaRPr lang="en-CA"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C381FE-CD07-47AC-A370-C0053901C443}" type="slidenum">
              <a:rPr lang="en-CA" smtClean="0"/>
              <a:pPr/>
              <a:t>12</a:t>
            </a:fld>
            <a:endParaRPr lang="en-CA"/>
          </a:p>
        </p:txBody>
      </p:sp>
    </p:spTree>
    <p:extLst>
      <p:ext uri="{BB962C8B-B14F-4D97-AF65-F5344CB8AC3E}">
        <p14:creationId xmlns:p14="http://schemas.microsoft.com/office/powerpoint/2010/main" xmlns="" val="1670663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77"/>
            <a:ext cx="12192000" cy="6852646"/>
          </a:xfrm>
          <a:prstGeom prst="rect">
            <a:avLst/>
          </a:prstGeom>
        </p:spPr>
      </p:pic>
      <p:sp>
        <p:nvSpPr>
          <p:cNvPr id="2" name="Title 1"/>
          <p:cNvSpPr>
            <a:spLocks noGrp="1"/>
          </p:cNvSpPr>
          <p:nvPr>
            <p:ph type="ctrTitle"/>
          </p:nvPr>
        </p:nvSpPr>
        <p:spPr>
          <a:xfrm>
            <a:off x="914400" y="1124744"/>
            <a:ext cx="103632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828800" y="2636911"/>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spTree>
    <p:extLst>
      <p:ext uri="{BB962C8B-B14F-4D97-AF65-F5344CB8AC3E}">
        <p14:creationId xmlns:p14="http://schemas.microsoft.com/office/powerpoint/2010/main" xmlns="" val="43082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1522271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291665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pic>
        <p:nvPicPr>
          <p:cNvPr id="10" name="Picture 6" descr="Library and Archives Canada logo"/>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14387" y="-9525"/>
            <a:ext cx="12220774"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fr-FR"/>
              <a:t>Modifiez le style du titre</a:t>
            </a:r>
            <a:endParaRPr lang="en-CA"/>
          </a:p>
        </p:txBody>
      </p:sp>
      <p:sp>
        <p:nvSpPr>
          <p:cNvPr id="7" name="Date Placeholder 3"/>
          <p:cNvSpPr>
            <a:spLocks noGrp="1"/>
          </p:cNvSpPr>
          <p:nvPr>
            <p:ph type="dt" sz="half" idx="10"/>
          </p:nvPr>
        </p:nvSpPr>
        <p:spPr/>
        <p:txBody>
          <a:bodyPr/>
          <a:lstStyle>
            <a:lvl1pPr>
              <a:defRPr/>
            </a:lvl1pPr>
          </a:lstStyle>
          <a:p>
            <a:pPr>
              <a:defRPr/>
            </a:pPr>
            <a:fld id="{14C27E7E-2D04-44DA-911B-0F2AE6A4DDB5}" type="datetimeFigureOut">
              <a:rPr lang="en-CA"/>
              <a:pPr>
                <a:defRPr/>
              </a:pPr>
              <a:t>2023-10-18</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A3A8F0A9-17C9-4039-A611-C4E554E1EDF6}" type="slidenum">
              <a:rPr lang="en-CA" altLang="en-US"/>
              <a:pPr>
                <a:defRPr/>
              </a:pPr>
              <a:t>‹#›</a:t>
            </a:fld>
            <a:endParaRPr lang="en-CA" altLang="en-US"/>
          </a:p>
        </p:txBody>
      </p:sp>
    </p:spTree>
    <p:extLst>
      <p:ext uri="{BB962C8B-B14F-4D97-AF65-F5344CB8AC3E}">
        <p14:creationId xmlns:p14="http://schemas.microsoft.com/office/powerpoint/2010/main" xmlns="" val="35613212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76872"/>
            <a:ext cx="10363200" cy="1470025"/>
          </a:xfrm>
        </p:spPr>
        <p:txBody>
          <a:bodyPr/>
          <a:lstStyle/>
          <a:p>
            <a:r>
              <a:rPr lang="en-US"/>
              <a:t>Click to edit Master title style</a:t>
            </a:r>
            <a:endParaRPr lang="en-CA" dirty="0"/>
          </a:p>
        </p:txBody>
      </p:sp>
      <p:sp>
        <p:nvSpPr>
          <p:cNvPr id="3" name="Subtitle 2"/>
          <p:cNvSpPr>
            <a:spLocks noGrp="1"/>
          </p:cNvSpPr>
          <p:nvPr>
            <p:ph type="subTitle" idx="1"/>
          </p:nvPr>
        </p:nvSpPr>
        <p:spPr>
          <a:xfrm>
            <a:off x="1828800" y="3789039"/>
            <a:ext cx="8534400" cy="7920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4250182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03445" y="620688"/>
            <a:ext cx="9601067" cy="1080120"/>
          </a:xfrm>
        </p:spPr>
        <p:txBody>
          <a:bodyPr>
            <a:normAutofit/>
          </a:bodyPr>
          <a:lstStyle>
            <a:lvl1pPr>
              <a:defRPr sz="3800"/>
            </a:lvl1pPr>
          </a:lstStyle>
          <a:p>
            <a:r>
              <a:rPr lang="en-US"/>
              <a:t>Click to edit Master title style</a:t>
            </a:r>
            <a:endParaRPr lang="en-CA" dirty="0"/>
          </a:p>
        </p:txBody>
      </p:sp>
      <p:sp>
        <p:nvSpPr>
          <p:cNvPr id="3" name="Content Placeholder 2"/>
          <p:cNvSpPr>
            <a:spLocks noGrp="1"/>
          </p:cNvSpPr>
          <p:nvPr>
            <p:ph idx="1"/>
          </p:nvPr>
        </p:nvSpPr>
        <p:spPr>
          <a:xfrm>
            <a:off x="609600" y="1988841"/>
            <a:ext cx="10972800" cy="38884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8"/>
          <p:cNvSpPr>
            <a:spLocks noGrp="1"/>
          </p:cNvSpPr>
          <p:nvPr>
            <p:ph type="sldNum" sz="quarter" idx="10"/>
          </p:nvPr>
        </p:nvSpPr>
        <p:spPr>
          <a:xfrm>
            <a:off x="4673600" y="6232525"/>
            <a:ext cx="2844800" cy="365125"/>
          </a:xfrm>
        </p:spPr>
        <p:txBody>
          <a:bodyPr/>
          <a:lstStyle>
            <a:lvl1pPr algn="ctr">
              <a:defRPr>
                <a:solidFill>
                  <a:schemeClr val="bg1"/>
                </a:solidFill>
              </a:defRPr>
            </a:lvl1pPr>
          </a:lstStyle>
          <a:p>
            <a:pPr>
              <a:defRPr/>
            </a:pPr>
            <a:fld id="{09618956-6307-4DD3-9051-0864E4AA5291}" type="slidenum">
              <a:rPr lang="en-CA" altLang="en-US"/>
              <a:pPr>
                <a:defRPr/>
              </a:pPr>
              <a:t>‹#›</a:t>
            </a:fld>
            <a:endParaRPr lang="en-CA" altLang="en-US"/>
          </a:p>
        </p:txBody>
      </p:sp>
    </p:spTree>
    <p:extLst>
      <p:ext uri="{BB962C8B-B14F-4D97-AF65-F5344CB8AC3E}">
        <p14:creationId xmlns:p14="http://schemas.microsoft.com/office/powerpoint/2010/main" xmlns="" val="2301765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3" name="Content Placeholder 2"/>
          <p:cNvSpPr>
            <a:spLocks noGrp="1"/>
          </p:cNvSpPr>
          <p:nvPr>
            <p:ph sz="half" idx="1"/>
          </p:nvPr>
        </p:nvSpPr>
        <p:spPr>
          <a:xfrm>
            <a:off x="609600" y="1988840"/>
            <a:ext cx="5384800" cy="388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988840"/>
            <a:ext cx="5384800" cy="3888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9" name="Title 1"/>
          <p:cNvSpPr>
            <a:spLocks noGrp="1"/>
          </p:cNvSpPr>
          <p:nvPr>
            <p:ph type="title"/>
          </p:nvPr>
        </p:nvSpPr>
        <p:spPr>
          <a:xfrm>
            <a:off x="1103445" y="620688"/>
            <a:ext cx="9601067" cy="1080120"/>
          </a:xfrm>
        </p:spPr>
        <p:txBody>
          <a:bodyPr>
            <a:normAutofit/>
          </a:bodyPr>
          <a:lstStyle>
            <a:lvl1pPr>
              <a:defRPr sz="3800"/>
            </a:lvl1pPr>
          </a:lstStyle>
          <a:p>
            <a:r>
              <a:rPr lang="en-US"/>
              <a:t>Click to edit Master title style</a:t>
            </a:r>
            <a:endParaRPr lang="en-CA" dirty="0"/>
          </a:p>
        </p:txBody>
      </p:sp>
      <p:sp>
        <p:nvSpPr>
          <p:cNvPr id="6" name="Slide Number Placeholder 8"/>
          <p:cNvSpPr>
            <a:spLocks noGrp="1"/>
          </p:cNvSpPr>
          <p:nvPr>
            <p:ph type="sldNum" sz="quarter" idx="10"/>
          </p:nvPr>
        </p:nvSpPr>
        <p:spPr>
          <a:xfrm>
            <a:off x="4673600" y="6232525"/>
            <a:ext cx="2844800" cy="365125"/>
          </a:xfrm>
        </p:spPr>
        <p:txBody>
          <a:bodyPr/>
          <a:lstStyle>
            <a:lvl1pPr algn="ctr">
              <a:defRPr>
                <a:solidFill>
                  <a:schemeClr val="bg1"/>
                </a:solidFill>
              </a:defRPr>
            </a:lvl1pPr>
          </a:lstStyle>
          <a:p>
            <a:pPr>
              <a:defRPr/>
            </a:pPr>
            <a:fld id="{EFC17496-7E84-49ED-A77E-E456F121CF39}" type="slidenum">
              <a:rPr lang="en-CA" altLang="en-US"/>
              <a:pPr>
                <a:defRPr/>
              </a:pPr>
              <a:t>‹#›</a:t>
            </a:fld>
            <a:endParaRPr lang="en-CA" altLang="en-US"/>
          </a:p>
        </p:txBody>
      </p:sp>
    </p:spTree>
    <p:extLst>
      <p:ext uri="{BB962C8B-B14F-4D97-AF65-F5344CB8AC3E}">
        <p14:creationId xmlns:p14="http://schemas.microsoft.com/office/powerpoint/2010/main" xmlns="" val="17174636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2539" y="0"/>
            <a:ext cx="1218692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81912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6" name="Feuille de BAC" descr="Logo Bibliothèque et Archives Canada"/>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bwMode="auto">
          <a:xfrm>
            <a:off x="5360" y="1588"/>
            <a:ext cx="12181280" cy="6854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7" name="Date Placeholder 3"/>
          <p:cNvSpPr>
            <a:spLocks noGrp="1"/>
          </p:cNvSpPr>
          <p:nvPr>
            <p:ph type="dt" sz="half" idx="10"/>
          </p:nvPr>
        </p:nvSpPr>
        <p:spPr/>
        <p:txBody>
          <a:bodyPr/>
          <a:lstStyle>
            <a:lvl1pPr>
              <a:defRPr/>
            </a:lvl1pPr>
          </a:lstStyle>
          <a:p>
            <a:pPr>
              <a:defRPr/>
            </a:pPr>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039DC7A7-73E9-42F0-AF6E-C1730BF5AC40}" type="slidenum">
              <a:rPr lang="en-CA" altLang="en-US"/>
              <a:pPr>
                <a:defRPr/>
              </a:pPr>
              <a:t>‹#›</a:t>
            </a:fld>
            <a:endParaRPr lang="en-CA" altLang="en-US"/>
          </a:p>
        </p:txBody>
      </p:sp>
    </p:spTree>
    <p:extLst>
      <p:ext uri="{BB962C8B-B14F-4D97-AF65-F5344CB8AC3E}">
        <p14:creationId xmlns:p14="http://schemas.microsoft.com/office/powerpoint/2010/main" xmlns="" val="3091873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xmlns="" val="2510874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0071100D-1827-411C-A7B7-8FCDB9124F42}" type="slidenum">
              <a:rPr lang="en-CA" altLang="en-US"/>
              <a:pPr>
                <a:defRPr/>
              </a:pPr>
              <a:t>‹#›</a:t>
            </a:fld>
            <a:endParaRPr lang="en-CA" altLang="en-US"/>
          </a:p>
        </p:txBody>
      </p:sp>
    </p:spTree>
    <p:extLst>
      <p:ext uri="{BB962C8B-B14F-4D97-AF65-F5344CB8AC3E}">
        <p14:creationId xmlns:p14="http://schemas.microsoft.com/office/powerpoint/2010/main" xmlns="" val="3374650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77"/>
            <a:ext cx="12192000" cy="6852646"/>
          </a:xfrm>
          <a:prstGeom prst="rect">
            <a:avLst/>
          </a:prstGeom>
        </p:spPr>
      </p:pic>
      <p:sp>
        <p:nvSpPr>
          <p:cNvPr id="2" name="Title 1"/>
          <p:cNvSpPr>
            <a:spLocks noGrp="1"/>
          </p:cNvSpPr>
          <p:nvPr>
            <p:ph type="title"/>
          </p:nvPr>
        </p:nvSpPr>
        <p:spPr>
          <a:xfrm>
            <a:off x="1103445" y="620688"/>
            <a:ext cx="9601067" cy="1080120"/>
          </a:xfrm>
        </p:spPr>
        <p:txBody>
          <a:bodyPr>
            <a:normAutofit/>
          </a:bodyPr>
          <a:lstStyle>
            <a:lvl1pPr>
              <a:defRPr sz="3800"/>
            </a:lvl1pPr>
          </a:lstStyle>
          <a:p>
            <a:r>
              <a:rPr lang="en-US"/>
              <a:t>Click to edit Master title style</a:t>
            </a:r>
            <a:endParaRPr lang="en-CA" dirty="0"/>
          </a:p>
        </p:txBody>
      </p:sp>
      <p:sp>
        <p:nvSpPr>
          <p:cNvPr id="3" name="Content Placeholder 2"/>
          <p:cNvSpPr>
            <a:spLocks noGrp="1"/>
          </p:cNvSpPr>
          <p:nvPr>
            <p:ph idx="1"/>
          </p:nvPr>
        </p:nvSpPr>
        <p:spPr>
          <a:xfrm>
            <a:off x="609600" y="1988841"/>
            <a:ext cx="10972800" cy="38884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10699964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706AA369-FF45-4F8A-B48A-1CE461F01878}" type="slidenum">
              <a:rPr lang="en-CA" altLang="en-US"/>
              <a:pPr>
                <a:defRPr/>
              </a:pPr>
              <a:t>‹#›</a:t>
            </a:fld>
            <a:endParaRPr lang="en-CA" altLang="en-US"/>
          </a:p>
        </p:txBody>
      </p:sp>
    </p:spTree>
    <p:extLst>
      <p:ext uri="{BB962C8B-B14F-4D97-AF65-F5344CB8AC3E}">
        <p14:creationId xmlns:p14="http://schemas.microsoft.com/office/powerpoint/2010/main" xmlns="" val="2199683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D294C716-ADA3-41F3-8405-B35075599D59}" type="slidenum">
              <a:rPr lang="en-CA" altLang="en-US"/>
              <a:pPr>
                <a:defRPr/>
              </a:pPr>
              <a:t>‹#›</a:t>
            </a:fld>
            <a:endParaRPr lang="en-CA" altLang="en-US"/>
          </a:p>
        </p:txBody>
      </p:sp>
    </p:spTree>
    <p:extLst>
      <p:ext uri="{BB962C8B-B14F-4D97-AF65-F5344CB8AC3E}">
        <p14:creationId xmlns:p14="http://schemas.microsoft.com/office/powerpoint/2010/main" xmlns="" val="26775723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F5626AC8-7F66-4E18-8F18-8CFF27AB3891}" type="slidenum">
              <a:rPr lang="en-CA" altLang="en-US"/>
              <a:pPr>
                <a:defRPr/>
              </a:pPr>
              <a:t>‹#›</a:t>
            </a:fld>
            <a:endParaRPr lang="en-CA" altLang="en-US"/>
          </a:p>
        </p:txBody>
      </p:sp>
    </p:spTree>
    <p:extLst>
      <p:ext uri="{BB962C8B-B14F-4D97-AF65-F5344CB8AC3E}">
        <p14:creationId xmlns:p14="http://schemas.microsoft.com/office/powerpoint/2010/main" xmlns="" val="311127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2677"/>
            <a:ext cx="12192000" cy="6852646"/>
          </a:xfrm>
          <a:prstGeom prst="rect">
            <a:avLst/>
          </a:prstGeom>
        </p:spPr>
      </p:pic>
      <p:sp>
        <p:nvSpPr>
          <p:cNvPr id="3" name="Content Placeholder 2"/>
          <p:cNvSpPr>
            <a:spLocks noGrp="1"/>
          </p:cNvSpPr>
          <p:nvPr>
            <p:ph sz="half" idx="1"/>
          </p:nvPr>
        </p:nvSpPr>
        <p:spPr>
          <a:xfrm>
            <a:off x="609600" y="1988840"/>
            <a:ext cx="53848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4" name="Content Placeholder 3"/>
          <p:cNvSpPr>
            <a:spLocks noGrp="1"/>
          </p:cNvSpPr>
          <p:nvPr>
            <p:ph sz="half" idx="2"/>
          </p:nvPr>
        </p:nvSpPr>
        <p:spPr>
          <a:xfrm>
            <a:off x="6197600" y="1988840"/>
            <a:ext cx="5384800" cy="381642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dirty="0"/>
          </a:p>
        </p:txBody>
      </p:sp>
      <p:sp>
        <p:nvSpPr>
          <p:cNvPr id="9" name="Title 1"/>
          <p:cNvSpPr>
            <a:spLocks noGrp="1"/>
          </p:cNvSpPr>
          <p:nvPr>
            <p:ph type="title"/>
          </p:nvPr>
        </p:nvSpPr>
        <p:spPr>
          <a:xfrm>
            <a:off x="1103445" y="692696"/>
            <a:ext cx="9601067" cy="1080120"/>
          </a:xfrm>
        </p:spPr>
        <p:txBody>
          <a:bodyPr>
            <a:normAutofit/>
          </a:bodyPr>
          <a:lstStyle>
            <a:lvl1pPr>
              <a:defRPr sz="3800"/>
            </a:lvl1pPr>
          </a:lstStyle>
          <a:p>
            <a:r>
              <a:rPr lang="en-US"/>
              <a:t>Click to edit Master title style</a:t>
            </a:r>
            <a:endParaRPr lang="en-CA" dirty="0"/>
          </a:p>
        </p:txBody>
      </p:sp>
      <p:sp>
        <p:nvSpPr>
          <p:cNvPr id="6" name="Slide Number Placeholder 8"/>
          <p:cNvSpPr>
            <a:spLocks noGrp="1"/>
          </p:cNvSpPr>
          <p:nvPr>
            <p:ph type="sldNum" sz="quarter" idx="10"/>
          </p:nvPr>
        </p:nvSpPr>
        <p:spPr>
          <a:xfrm>
            <a:off x="4656138" y="6232525"/>
            <a:ext cx="2844800" cy="365125"/>
          </a:xfrm>
        </p:spPr>
        <p:txBody>
          <a:bodyPr/>
          <a:lstStyle>
            <a:lvl1pPr algn="ctr">
              <a:defRPr>
                <a:solidFill>
                  <a:schemeClr val="bg1"/>
                </a:solidFill>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2220797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2539" y="0"/>
            <a:ext cx="12186922"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0342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0" name="Picture 6" descr="Library and Archives Canada logo"/>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14387" y="-9525"/>
            <a:ext cx="12220774" cy="687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7"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4276803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934745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xmlns="" val="4086640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1770682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CA"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F96EF2B5-9144-4552-9400-44398438A4A9}" type="datetimeFigureOut">
              <a:rPr lang="en-CA" smtClean="0"/>
              <a:pPr>
                <a:defRPr/>
              </a:pPr>
              <a:t>2023-10-18</a:t>
            </a:fld>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2438851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96EF2B5-9144-4552-9400-44398438A4A9}" type="datetimeFigureOut">
              <a:rPr lang="en-CA" smtClean="0"/>
              <a:pPr>
                <a:defRPr/>
              </a:pPr>
              <a:t>2023-10-18</a:t>
            </a:fld>
            <a:endParaRPr lang="en-CA"/>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4B16E67-7777-4261-89AF-CCE4049E3470}" type="slidenum">
              <a:rPr lang="en-CA" altLang="en-US" smtClean="0"/>
              <a:pPr>
                <a:defRPr/>
              </a:pPr>
              <a:t>‹#›</a:t>
            </a:fld>
            <a:endParaRPr lang="en-CA" altLang="en-US"/>
          </a:p>
        </p:txBody>
      </p:sp>
    </p:spTree>
    <p:extLst>
      <p:ext uri="{BB962C8B-B14F-4D97-AF65-F5344CB8AC3E}">
        <p14:creationId xmlns:p14="http://schemas.microsoft.com/office/powerpoint/2010/main" xmlns="" val="1439334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CA" altLang="en-US"/>
              <a:t>Click to edit Master title style</a:t>
            </a:r>
          </a:p>
        </p:txBody>
      </p:sp>
      <p:sp>
        <p:nvSpPr>
          <p:cNvPr id="1027" name="Text Placeholder 2"/>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CA" altLang="en-US"/>
              <a:t>Click to edit Master text styles</a:t>
            </a:r>
          </a:p>
          <a:p>
            <a:pPr lvl="1"/>
            <a:r>
              <a:rPr lang="en-CA" altLang="en-US"/>
              <a:t>Second level</a:t>
            </a:r>
          </a:p>
          <a:p>
            <a:pPr lvl="2"/>
            <a:r>
              <a:rPr lang="en-CA" altLang="en-US"/>
              <a:t>Third level</a:t>
            </a:r>
          </a:p>
          <a:p>
            <a:pPr lvl="3"/>
            <a:r>
              <a:rPr lang="en-CA" altLang="en-US"/>
              <a:t>Fourth level</a:t>
            </a:r>
          </a:p>
          <a:p>
            <a:pPr lvl="4"/>
            <a:r>
              <a:rPr lang="en-CA" alt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CA"/>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D9AAD59-6479-4C17-89FB-2BE7B17D1367}" type="slidenum">
              <a:rPr lang="en-CA" altLang="en-US"/>
              <a:pPr>
                <a:defRPr/>
              </a:pPr>
              <a:t>‹#›</a:t>
            </a:fld>
            <a:endParaRPr lang="en-CA" altLang="en-US"/>
          </a:p>
        </p:txBody>
      </p:sp>
    </p:spTree>
    <p:extLst>
      <p:ext uri="{BB962C8B-B14F-4D97-AF65-F5344CB8AC3E}">
        <p14:creationId xmlns:p14="http://schemas.microsoft.com/office/powerpoint/2010/main" xmlns="" val="2869455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daiprp-atipd@bac-lac.gc.ca" TargetMode="External"/><Relationship Id="rId2" Type="http://schemas.openxmlformats.org/officeDocument/2006/relationships/hyperlink" Target="mailto:kristina.lillico@bac-lac.gc.ca"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www.oic-ci.gc.ca/en/decisions/final-reports/library-and-archives-canada-re-2022-oic-1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library-archives.canada.ca/eng/corporate/transparency/reports-publications/atip-reports/atip-action-plan-progress/Pages/atip-action-plan-progress.aspx?wbdisable=true" TargetMode="External"/><Relationship Id="rId4" Type="http://schemas.openxmlformats.org/officeDocument/2006/relationships/hyperlink" Target="https://www.oic-ci.gc.ca/en/resources/reports-publications/access-issue-challenge-accessing-our-collective-memo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library-archives.canada.ca/eng/corporate/transparency/reports-publications/atip-reports/atip-action-plan-progress/Pages/atip-action-plan-progress.aspx?wbdisable=true" TargetMode="Externa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hyperlink" Target="https://atip-aiprp.apps.gc.ca/atip/welcome.do"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18/10/relationships/comments" Target="../comments/modernComment_106_BAA526D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5294" y="878855"/>
            <a:ext cx="11410544" cy="2919446"/>
          </a:xfrm>
        </p:spPr>
        <p:txBody>
          <a:bodyPr/>
          <a:lstStyle/>
          <a:p>
            <a:r>
              <a:rPr lang="en-CA" i="1" dirty="0" smtClean="0"/>
              <a:t>LAC ATIP: There’s A Revolution Underway</a:t>
            </a:r>
            <a:r>
              <a:rPr lang="en-CA" dirty="0" smtClean="0"/>
              <a:t/>
            </a:r>
            <a:br>
              <a:rPr lang="en-CA" dirty="0" smtClean="0"/>
            </a:br>
            <a:r>
              <a:rPr lang="en-CA" dirty="0" smtClean="0"/>
              <a:t/>
            </a:r>
            <a:br>
              <a:rPr lang="en-CA" dirty="0" smtClean="0"/>
            </a:br>
            <a:r>
              <a:rPr lang="en-CA" sz="2800" dirty="0" smtClean="0"/>
              <a:t>Panel 3: Making the ATI Process Work</a:t>
            </a:r>
            <a:r>
              <a:rPr lang="en-CA" dirty="0">
                <a:highlight>
                  <a:srgbClr val="FFFF00"/>
                </a:highlight>
              </a:rPr>
              <a:t/>
            </a:r>
            <a:br>
              <a:rPr lang="en-CA" dirty="0">
                <a:highlight>
                  <a:srgbClr val="FFFF00"/>
                </a:highlight>
              </a:rPr>
            </a:br>
            <a:r>
              <a:rPr lang="en-CA" sz="2400" dirty="0" smtClean="0"/>
              <a:t>Accessing Historic Records on Intelligence and </a:t>
            </a:r>
            <a:br>
              <a:rPr lang="en-CA" sz="2400" dirty="0" smtClean="0"/>
            </a:br>
            <a:r>
              <a:rPr lang="en-CA" sz="2400" dirty="0" smtClean="0"/>
              <a:t>International Affairs (organized by CFHIP)</a:t>
            </a:r>
            <a:endParaRPr lang="en-CA" sz="2400" i="1" dirty="0"/>
          </a:p>
        </p:txBody>
      </p:sp>
      <p:sp>
        <p:nvSpPr>
          <p:cNvPr id="3" name="Sous-titre 2"/>
          <p:cNvSpPr>
            <a:spLocks noGrp="1"/>
          </p:cNvSpPr>
          <p:nvPr>
            <p:ph type="subTitle" idx="1"/>
          </p:nvPr>
        </p:nvSpPr>
        <p:spPr>
          <a:xfrm>
            <a:off x="2188723" y="4031766"/>
            <a:ext cx="8534400" cy="686150"/>
          </a:xfrm>
          <a:noFill/>
        </p:spPr>
        <p:txBody>
          <a:bodyPr/>
          <a:lstStyle/>
          <a:p>
            <a:r>
              <a:rPr lang="en-CA" sz="2400" dirty="0">
                <a:solidFill>
                  <a:schemeClr val="tx1"/>
                </a:solidFill>
                <a:latin typeface="+mj-lt"/>
              </a:rPr>
              <a:t> October 20, 2023</a:t>
            </a:r>
          </a:p>
        </p:txBody>
      </p:sp>
      <p:sp>
        <p:nvSpPr>
          <p:cNvPr id="4" name="Sous-titre 2"/>
          <p:cNvSpPr txBox="1">
            <a:spLocks/>
          </p:cNvSpPr>
          <p:nvPr/>
        </p:nvSpPr>
        <p:spPr bwMode="auto">
          <a:xfrm>
            <a:off x="7909560" y="4221088"/>
            <a:ext cx="3947080"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rPr>
              <a:t>Kristina Lillico</a:t>
            </a:r>
          </a:p>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rPr>
              <a:t>Director </a:t>
            </a:r>
            <a:r>
              <a:rPr kumimoji="0" lang="en-CA" sz="2200" b="0" i="0" u="none" strike="noStrike" kern="1200" cap="none" spc="0" normalizeH="0" baseline="0" noProof="0" dirty="0" smtClean="0">
                <a:ln>
                  <a:noFill/>
                </a:ln>
                <a:solidFill>
                  <a:prstClr val="black">
                    <a:tint val="75000"/>
                  </a:prstClr>
                </a:solidFill>
                <a:effectLst/>
                <a:uLnTx/>
                <a:uFillTx/>
                <a:latin typeface="Arial"/>
                <a:ea typeface="+mn-ea"/>
                <a:cs typeface="+mn-cs"/>
              </a:rPr>
              <a:t>General,</a:t>
            </a:r>
            <a:r>
              <a:rPr kumimoji="0" lang="en-CA" sz="2200" b="0" i="0" u="none" strike="noStrike" kern="1200" cap="none" spc="0" normalizeH="0" noProof="0" dirty="0" smtClean="0">
                <a:ln>
                  <a:noFill/>
                </a:ln>
                <a:solidFill>
                  <a:prstClr val="black">
                    <a:tint val="75000"/>
                  </a:prstClr>
                </a:solidFill>
                <a:effectLst/>
                <a:uLnTx/>
                <a:uFillTx/>
                <a:latin typeface="Arial"/>
                <a:ea typeface="+mn-ea"/>
                <a:cs typeface="+mn-cs"/>
              </a:rPr>
              <a:t> </a:t>
            </a:r>
            <a:r>
              <a:rPr kumimoji="0" lang="en-CA" sz="2200" b="0" i="0" u="none" strike="noStrike" kern="1200" cap="none" spc="0" normalizeH="0" baseline="0" noProof="0" dirty="0" smtClean="0">
                <a:ln>
                  <a:noFill/>
                </a:ln>
                <a:solidFill>
                  <a:prstClr val="black">
                    <a:tint val="75000"/>
                  </a:prstClr>
                </a:solidFill>
                <a:effectLst/>
                <a:uLnTx/>
                <a:uFillTx/>
                <a:latin typeface="Arial"/>
                <a:ea typeface="+mn-ea"/>
                <a:cs typeface="+mn-cs"/>
              </a:rPr>
              <a:t>ATIP </a:t>
            </a:r>
            <a:r>
              <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rPr>
              <a:t>Branch</a:t>
            </a:r>
          </a:p>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CA" sz="2200" b="0" i="0" u="none" strike="noStrike" kern="1200" cap="none" spc="0" normalizeH="0" baseline="0" noProof="0" dirty="0" smtClean="0">
                <a:ln>
                  <a:noFill/>
                </a:ln>
                <a:solidFill>
                  <a:prstClr val="black">
                    <a:tint val="75000"/>
                  </a:prstClr>
                </a:solidFill>
                <a:effectLst/>
                <a:uLnTx/>
                <a:uFillTx/>
                <a:latin typeface="Arial"/>
                <a:ea typeface="+mn-ea"/>
                <a:cs typeface="+mn-cs"/>
              </a:rPr>
              <a:t>&amp; ATIP Coordinator</a:t>
            </a:r>
            <a:endPar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CA" sz="22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Tree>
    <p:extLst>
      <p:ext uri="{BB962C8B-B14F-4D97-AF65-F5344CB8AC3E}">
        <p14:creationId xmlns:p14="http://schemas.microsoft.com/office/powerpoint/2010/main" xmlns="" val="2938168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accent3">
                <a:shade val="45000"/>
                <a:satMod val="135000"/>
              </a:schemeClr>
              <a:prstClr val="white"/>
            </a:duotone>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700808"/>
            <a:ext cx="12192000" cy="4317855"/>
          </a:xfrm>
          <a:prstGeom prst="rect">
            <a:avLst/>
          </a:prstGeom>
          <a:effectLst>
            <a:reflection stA="99000" endPos="0" dist="50800" dir="5400000" sy="-100000" algn="bl" rotWithShape="0"/>
          </a:effectLst>
        </p:spPr>
      </p:pic>
      <p:sp>
        <p:nvSpPr>
          <p:cNvPr id="2" name="Title 1">
            <a:extLst>
              <a:ext uri="{FF2B5EF4-FFF2-40B4-BE49-F238E27FC236}">
                <a16:creationId xmlns:a16="http://schemas.microsoft.com/office/drawing/2014/main" xmlns="" id="{BFF93708-5AFB-736A-2EDF-CBD4ADA8ED2E}"/>
              </a:ext>
            </a:extLst>
          </p:cNvPr>
          <p:cNvSpPr>
            <a:spLocks noGrp="1"/>
          </p:cNvSpPr>
          <p:nvPr>
            <p:ph type="title"/>
          </p:nvPr>
        </p:nvSpPr>
        <p:spPr/>
        <p:txBody>
          <a:bodyPr/>
          <a:lstStyle/>
          <a:p>
            <a:r>
              <a:rPr lang="en-CA" dirty="0"/>
              <a:t>Plans for Block Review</a:t>
            </a:r>
          </a:p>
        </p:txBody>
      </p:sp>
      <p:sp>
        <p:nvSpPr>
          <p:cNvPr id="3" name="Content Placeholder 2">
            <a:extLst>
              <a:ext uri="{FF2B5EF4-FFF2-40B4-BE49-F238E27FC236}">
                <a16:creationId xmlns:a16="http://schemas.microsoft.com/office/drawing/2014/main" xmlns="" id="{78BD3492-B355-10E0-F842-8A7CFF025BAE}"/>
              </a:ext>
            </a:extLst>
          </p:cNvPr>
          <p:cNvSpPr>
            <a:spLocks noGrp="1"/>
          </p:cNvSpPr>
          <p:nvPr>
            <p:ph idx="1"/>
          </p:nvPr>
        </p:nvSpPr>
        <p:spPr/>
        <p:txBody>
          <a:bodyPr/>
          <a:lstStyle/>
          <a:p>
            <a:pPr marL="0" indent="0">
              <a:buNone/>
            </a:pPr>
            <a:r>
              <a:rPr lang="en-CA" sz="2000" b="1" i="0" u="none" strike="noStrike" baseline="0" dirty="0">
                <a:latin typeface="+mj-lt"/>
              </a:rPr>
              <a:t>Short-term to mid-term</a:t>
            </a:r>
          </a:p>
          <a:p>
            <a:r>
              <a:rPr lang="en-CA" sz="2000" b="1" i="0" u="none" strike="noStrike" baseline="0" dirty="0">
                <a:latin typeface="+mj-lt"/>
              </a:rPr>
              <a:t>Make team </a:t>
            </a:r>
            <a:r>
              <a:rPr lang="en-CA" sz="2000" b="1" i="0" u="none" strike="noStrike" baseline="0" dirty="0" smtClean="0">
                <a:latin typeface="+mj-lt"/>
              </a:rPr>
              <a:t>operational/functional </a:t>
            </a:r>
            <a:r>
              <a:rPr lang="en-CA" sz="2000" b="1" i="0" u="none" strike="noStrike" baseline="0" dirty="0">
                <a:latin typeface="+mj-lt"/>
              </a:rPr>
              <a:t>again (staffing)</a:t>
            </a:r>
          </a:p>
          <a:p>
            <a:r>
              <a:rPr lang="en-CA" sz="2000" b="1" i="0" u="none" strike="noStrike" baseline="0" dirty="0">
                <a:latin typeface="+mj-lt"/>
              </a:rPr>
              <a:t>Lay of the land, </a:t>
            </a:r>
            <a:r>
              <a:rPr lang="en-CA" sz="2000" b="1" i="0" u="none" strike="noStrike" baseline="0" dirty="0" smtClean="0">
                <a:latin typeface="+mj-lt"/>
              </a:rPr>
              <a:t>close the review files underway that need </a:t>
            </a:r>
            <a:r>
              <a:rPr lang="en-CA" sz="2000" b="1" i="0" u="none" strike="noStrike" baseline="0" dirty="0">
                <a:latin typeface="+mj-lt"/>
              </a:rPr>
              <a:t>to be </a:t>
            </a:r>
            <a:r>
              <a:rPr lang="en-CA" sz="2000" b="1" i="0" u="none" strike="noStrike" baseline="0" dirty="0" smtClean="0">
                <a:latin typeface="+mj-lt"/>
              </a:rPr>
              <a:t>closed and open the records</a:t>
            </a:r>
            <a:endParaRPr lang="en-CA" sz="2000" b="1" i="0" u="none" strike="noStrike" baseline="0" dirty="0">
              <a:latin typeface="+mj-lt"/>
            </a:endParaRPr>
          </a:p>
          <a:p>
            <a:r>
              <a:rPr lang="en-CA" sz="2000" b="1" i="0" u="none" strike="noStrike" baseline="0" dirty="0">
                <a:latin typeface="+mj-lt"/>
              </a:rPr>
              <a:t>New projects: there is a waiting list!</a:t>
            </a:r>
          </a:p>
          <a:p>
            <a:r>
              <a:rPr lang="en-CA" sz="2000" b="1" i="0" u="none" strike="noStrike" baseline="0" dirty="0">
                <a:latin typeface="+mj-lt"/>
              </a:rPr>
              <a:t>Establish a 3-5 year plan</a:t>
            </a:r>
          </a:p>
          <a:p>
            <a:pPr marL="0" indent="0">
              <a:buNone/>
            </a:pPr>
            <a:r>
              <a:rPr lang="en-CA" sz="2000" b="1" i="0" u="none" strike="noStrike" baseline="0" dirty="0" smtClean="0">
                <a:latin typeface="+mj-lt"/>
              </a:rPr>
              <a:t>Mid-term </a:t>
            </a:r>
            <a:r>
              <a:rPr lang="en-CA" sz="2000" b="1" i="0" u="none" strike="noStrike" baseline="0" dirty="0">
                <a:latin typeface="+mj-lt"/>
              </a:rPr>
              <a:t>to long-term</a:t>
            </a:r>
          </a:p>
          <a:p>
            <a:r>
              <a:rPr lang="en-CA" sz="2000" b="1" i="0" u="none" strike="noStrike" baseline="0" dirty="0">
                <a:latin typeface="+mj-lt"/>
              </a:rPr>
              <a:t>Make Block Review a systematic, regular review </a:t>
            </a:r>
            <a:r>
              <a:rPr lang="en-CA" sz="2000" b="1" i="0" u="none" strike="noStrike" baseline="0" dirty="0" smtClean="0">
                <a:latin typeface="+mj-lt"/>
              </a:rPr>
              <a:t>program, integrated into the ATIP triage process</a:t>
            </a:r>
            <a:endParaRPr lang="en-CA" sz="2000" b="1" i="0" u="none" strike="noStrike" baseline="0" dirty="0">
              <a:latin typeface="+mj-lt"/>
            </a:endParaRPr>
          </a:p>
          <a:p>
            <a:r>
              <a:rPr lang="en-CA" sz="2000" b="1" i="0" u="none" strike="noStrike" baseline="0" dirty="0">
                <a:latin typeface="+mj-lt"/>
              </a:rPr>
              <a:t>Review the procedures, make it more efficient and</a:t>
            </a:r>
          </a:p>
          <a:p>
            <a:r>
              <a:rPr lang="en-CA" sz="2000" b="1" i="0" u="none" strike="noStrike" baseline="0" dirty="0">
                <a:latin typeface="+mj-lt"/>
              </a:rPr>
              <a:t>Make it known!</a:t>
            </a:r>
          </a:p>
          <a:p>
            <a:pPr marL="0" indent="0">
              <a:buNone/>
            </a:pPr>
            <a:endParaRPr lang="en-CA" dirty="0"/>
          </a:p>
        </p:txBody>
      </p:sp>
    </p:spTree>
    <p:extLst>
      <p:ext uri="{BB962C8B-B14F-4D97-AF65-F5344CB8AC3E}">
        <p14:creationId xmlns:p14="http://schemas.microsoft.com/office/powerpoint/2010/main" xmlns="" val="449718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1074119" y="527364"/>
            <a:ext cx="9601067" cy="10801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38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a:lstStyle>
          <a:p>
            <a:r>
              <a:rPr lang="fr-CA" dirty="0" smtClean="0"/>
              <a:t>2022-2023 ATIP </a:t>
            </a:r>
            <a:r>
              <a:rPr lang="fr-CA" dirty="0" err="1" smtClean="0"/>
              <a:t>Statistics</a:t>
            </a:r>
            <a:endParaRPr lang="en-CA" dirty="0"/>
          </a:p>
        </p:txBody>
      </p:sp>
      <p:sp>
        <p:nvSpPr>
          <p:cNvPr id="7" name="TextBox 6"/>
          <p:cNvSpPr txBox="1"/>
          <p:nvPr/>
        </p:nvSpPr>
        <p:spPr>
          <a:xfrm>
            <a:off x="112522" y="2010034"/>
            <a:ext cx="2326132" cy="1123712"/>
          </a:xfrm>
          <a:prstGeom prst="roundRect">
            <a:avLst/>
          </a:prstGeom>
          <a:solidFill>
            <a:srgbClr val="44B3BC"/>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11,215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CA" sz="2000" b="0" i="0" u="none" strike="noStrike" kern="1200" cap="none" spc="0" normalizeH="0" baseline="0" noProof="0" dirty="0" err="1" smtClean="0">
                <a:ln>
                  <a:noFill/>
                </a:ln>
                <a:solidFill>
                  <a:prstClr val="black"/>
                </a:solidFill>
                <a:effectLst/>
                <a:uLnTx/>
                <a:uFillTx/>
                <a:latin typeface="+mj-lt"/>
                <a:ea typeface="+mn-ea"/>
                <a:cs typeface="Arial" panose="020B0604020202020204" pitchFamily="34" charset="0"/>
              </a:rPr>
              <a:t>Requests</a:t>
            </a:r>
            <a:r>
              <a:rPr kumimoji="0" lang="fr-CA" sz="2000" b="0" i="0" u="none" strike="noStrike" kern="1200" cap="none" spc="0" normalizeH="0" baseline="0" noProof="0" dirty="0" smtClean="0">
                <a:ln>
                  <a:noFill/>
                </a:ln>
                <a:solidFill>
                  <a:prstClr val="black"/>
                </a:solidFill>
                <a:effectLst/>
                <a:uLnTx/>
                <a:uFillTx/>
                <a:latin typeface="+mj-lt"/>
                <a:ea typeface="+mn-ea"/>
                <a:cs typeface="Arial" panose="020B0604020202020204" pitchFamily="34" charset="0"/>
              </a:rPr>
              <a:t> </a:t>
            </a:r>
            <a:r>
              <a:rPr kumimoji="0" lang="fr-CA" sz="2000" b="0" i="0" u="none" strike="noStrike" kern="1200" cap="none" spc="0" normalizeH="0" baseline="0" noProof="0" dirty="0" err="1" smtClean="0">
                <a:ln>
                  <a:noFill/>
                </a:ln>
                <a:solidFill>
                  <a:prstClr val="black"/>
                </a:solidFill>
                <a:effectLst/>
                <a:uLnTx/>
                <a:uFillTx/>
                <a:latin typeface="+mj-lt"/>
                <a:ea typeface="+mn-ea"/>
                <a:cs typeface="Arial" panose="020B0604020202020204" pitchFamily="34" charset="0"/>
              </a:rPr>
              <a:t>received</a:t>
            </a:r>
            <a:endParaRPr kumimoji="0" lang="en-CA"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endParaRPr>
          </a:p>
        </p:txBody>
      </p:sp>
      <p:sp>
        <p:nvSpPr>
          <p:cNvPr id="8" name="TextBox 7"/>
          <p:cNvSpPr txBox="1"/>
          <p:nvPr/>
        </p:nvSpPr>
        <p:spPr>
          <a:xfrm>
            <a:off x="173482" y="3432717"/>
            <a:ext cx="2265172" cy="1123712"/>
          </a:xfrm>
          <a:prstGeom prst="roundRect">
            <a:avLst/>
          </a:prstGeom>
          <a:solidFill>
            <a:srgbClr val="44B3BC"/>
          </a:solidFill>
        </p:spPr>
        <p:txBody>
          <a:bodyPr wrap="square" rtlCol="0">
            <a:spAutoFit/>
          </a:bodyPr>
          <a:lstStyle/>
          <a:p>
            <a:pPr algn="ctr" eaLnBrk="0" fontAlgn="base" hangingPunct="0">
              <a:spcBef>
                <a:spcPct val="0"/>
              </a:spcBef>
              <a:spcAft>
                <a:spcPct val="0"/>
              </a:spcAft>
            </a:pPr>
            <a:r>
              <a:rPr lang="fr-CA" sz="2000" dirty="0">
                <a:solidFill>
                  <a:prstClr val="black"/>
                </a:solidFill>
                <a:latin typeface="+mj-lt"/>
                <a:cs typeface="Arial" panose="020B0604020202020204" pitchFamily="34" charset="0"/>
              </a:rPr>
              <a:t>11,161 </a:t>
            </a:r>
          </a:p>
          <a:p>
            <a:pPr algn="ctr" eaLnBrk="0" fontAlgn="base" hangingPunct="0">
              <a:spcBef>
                <a:spcPct val="0"/>
              </a:spcBef>
              <a:spcAft>
                <a:spcPct val="0"/>
              </a:spcAft>
            </a:pPr>
            <a:r>
              <a:rPr lang="fr-CA" sz="2000" dirty="0" err="1">
                <a:solidFill>
                  <a:prstClr val="black"/>
                </a:solidFill>
                <a:latin typeface="+mj-lt"/>
                <a:cs typeface="Arial" panose="020B0604020202020204" pitchFamily="34" charset="0"/>
              </a:rPr>
              <a:t>Requests</a:t>
            </a:r>
            <a:r>
              <a:rPr lang="fr-CA" sz="2000" dirty="0">
                <a:solidFill>
                  <a:prstClr val="black"/>
                </a:solidFill>
                <a:latin typeface="+mj-lt"/>
                <a:cs typeface="Arial" panose="020B0604020202020204" pitchFamily="34" charset="0"/>
              </a:rPr>
              <a:t> </a:t>
            </a:r>
            <a:endParaRPr lang="fr-CA" sz="2000" dirty="0" smtClean="0">
              <a:solidFill>
                <a:prstClr val="black"/>
              </a:solidFill>
              <a:latin typeface="+mj-lt"/>
              <a:cs typeface="Arial" panose="020B0604020202020204" pitchFamily="34" charset="0"/>
            </a:endParaRPr>
          </a:p>
          <a:p>
            <a:pPr algn="ctr" eaLnBrk="0" fontAlgn="base" hangingPunct="0">
              <a:spcBef>
                <a:spcPct val="0"/>
              </a:spcBef>
              <a:spcAft>
                <a:spcPct val="0"/>
              </a:spcAft>
            </a:pPr>
            <a:r>
              <a:rPr lang="fr-CA" sz="2000" dirty="0" err="1" smtClean="0">
                <a:solidFill>
                  <a:prstClr val="black"/>
                </a:solidFill>
                <a:latin typeface="+mj-lt"/>
                <a:cs typeface="Arial" panose="020B0604020202020204" pitchFamily="34" charset="0"/>
              </a:rPr>
              <a:t>closed</a:t>
            </a:r>
            <a:endParaRPr lang="en-CA" sz="2000" dirty="0">
              <a:solidFill>
                <a:prstClr val="black"/>
              </a:solidFill>
              <a:latin typeface="+mj-lt"/>
              <a:cs typeface="Arial" panose="020B0604020202020204" pitchFamily="34" charset="0"/>
            </a:endParaRPr>
          </a:p>
        </p:txBody>
      </p:sp>
      <p:sp>
        <p:nvSpPr>
          <p:cNvPr id="11" name="TextBox 10"/>
          <p:cNvSpPr txBox="1"/>
          <p:nvPr/>
        </p:nvSpPr>
        <p:spPr>
          <a:xfrm>
            <a:off x="143002" y="4779247"/>
            <a:ext cx="2326132" cy="1123712"/>
          </a:xfrm>
          <a:prstGeom prst="roundRect">
            <a:avLst/>
          </a:prstGeom>
          <a:solidFill>
            <a:srgbClr val="44B3BC"/>
          </a:solidFill>
        </p:spPr>
        <p:txBody>
          <a:bodyPr wrap="square" rtlCol="0">
            <a:spAutoFit/>
          </a:bodyPr>
          <a:lstStyle/>
          <a:p>
            <a:pPr lvl="0" algn="ctr" eaLnBrk="0" fontAlgn="base" hangingPunct="0">
              <a:spcBef>
                <a:spcPct val="0"/>
              </a:spcBef>
              <a:spcAft>
                <a:spcPct val="0"/>
              </a:spcAft>
              <a:defRPr/>
            </a:pPr>
            <a:r>
              <a:rPr lang="fr-CA" sz="2000" dirty="0">
                <a:solidFill>
                  <a:prstClr val="black"/>
                </a:solidFill>
                <a:latin typeface="+mj-lt"/>
                <a:cs typeface="Arial" panose="020B0604020202020204" pitchFamily="34" charset="0"/>
              </a:rPr>
              <a:t>18,130 </a:t>
            </a:r>
          </a:p>
          <a:p>
            <a:pPr lvl="0" algn="ctr" eaLnBrk="0" fontAlgn="base" hangingPunct="0">
              <a:spcBef>
                <a:spcPct val="0"/>
              </a:spcBef>
              <a:spcAft>
                <a:spcPct val="0"/>
              </a:spcAft>
              <a:defRPr/>
            </a:pPr>
            <a:r>
              <a:rPr lang="fr-CA" sz="2000" dirty="0" err="1">
                <a:solidFill>
                  <a:prstClr val="black"/>
                </a:solidFill>
                <a:latin typeface="+mj-lt"/>
                <a:cs typeface="Arial" panose="020B0604020202020204" pitchFamily="34" charset="0"/>
              </a:rPr>
              <a:t>Requests</a:t>
            </a:r>
            <a:r>
              <a:rPr lang="fr-CA" sz="2000" dirty="0">
                <a:solidFill>
                  <a:prstClr val="black"/>
                </a:solidFill>
                <a:latin typeface="+mj-lt"/>
                <a:cs typeface="Arial" panose="020B0604020202020204" pitchFamily="34" charset="0"/>
              </a:rPr>
              <a:t> </a:t>
            </a:r>
            <a:r>
              <a:rPr lang="fr-CA" sz="2000" dirty="0" err="1">
                <a:solidFill>
                  <a:prstClr val="black"/>
                </a:solidFill>
                <a:latin typeface="+mj-lt"/>
                <a:cs typeface="Arial" panose="020B0604020202020204" pitchFamily="34" charset="0"/>
              </a:rPr>
              <a:t>carried</a:t>
            </a:r>
            <a:r>
              <a:rPr lang="fr-CA" sz="2000" dirty="0">
                <a:solidFill>
                  <a:prstClr val="black"/>
                </a:solidFill>
                <a:latin typeface="+mj-lt"/>
                <a:cs typeface="Arial" panose="020B0604020202020204" pitchFamily="34" charset="0"/>
              </a:rPr>
              <a:t> </a:t>
            </a:r>
            <a:r>
              <a:rPr lang="fr-CA" sz="2000" dirty="0" err="1">
                <a:solidFill>
                  <a:prstClr val="black"/>
                </a:solidFill>
                <a:latin typeface="+mj-lt"/>
                <a:cs typeface="Arial" panose="020B0604020202020204" pitchFamily="34" charset="0"/>
              </a:rPr>
              <a:t>forward</a:t>
            </a:r>
            <a:endParaRPr lang="en-CA" sz="2000" dirty="0">
              <a:solidFill>
                <a:prstClr val="black"/>
              </a:solidFill>
              <a:latin typeface="+mj-lt"/>
              <a:cs typeface="Arial" panose="020B0604020202020204" pitchFamily="34" charset="0"/>
            </a:endParaRPr>
          </a:p>
        </p:txBody>
      </p:sp>
      <p:pic>
        <p:nvPicPr>
          <p:cNvPr id="12" name="Picture 11"/>
          <p:cNvPicPr>
            <a:picLocks noChangeAspect="1"/>
          </p:cNvPicPr>
          <p:nvPr/>
        </p:nvPicPr>
        <p:blipFill>
          <a:blip r:embed="rId3" cstate="print"/>
          <a:stretch>
            <a:fillRect/>
          </a:stretch>
        </p:blipFill>
        <p:spPr>
          <a:xfrm>
            <a:off x="2883876" y="2097496"/>
            <a:ext cx="8098972" cy="3916359"/>
          </a:xfrm>
          <a:prstGeom prst="rect">
            <a:avLst/>
          </a:prstGeom>
        </p:spPr>
      </p:pic>
    </p:spTree>
    <p:extLst>
      <p:ext uri="{BB962C8B-B14F-4D97-AF65-F5344CB8AC3E}">
        <p14:creationId xmlns:p14="http://schemas.microsoft.com/office/powerpoint/2010/main" xmlns="" val="462118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3681" y="610528"/>
            <a:ext cx="10521632" cy="1080120"/>
          </a:xfrm>
        </p:spPr>
        <p:txBody>
          <a:bodyPr>
            <a:normAutofit/>
          </a:bodyPr>
          <a:lstStyle/>
          <a:p>
            <a:r>
              <a:rPr lang="en-CA" dirty="0" smtClean="0"/>
              <a:t>ATI Requests - </a:t>
            </a:r>
            <a:r>
              <a:rPr lang="en-CA" dirty="0"/>
              <a:t>Military and </a:t>
            </a:r>
            <a:r>
              <a:rPr lang="en-CA" dirty="0" smtClean="0"/>
              <a:t>Intelligence Records</a:t>
            </a:r>
            <a:endParaRPr lang="en-CA" dirty="0"/>
          </a:p>
        </p:txBody>
      </p:sp>
      <p:graphicFrame>
        <p:nvGraphicFramePr>
          <p:cNvPr id="9" name="Table 8"/>
          <p:cNvGraphicFramePr>
            <a:graphicFrameLocks noGrp="1"/>
          </p:cNvGraphicFramePr>
          <p:nvPr>
            <p:extLst>
              <p:ext uri="{D42A27DB-BD31-4B8C-83A1-F6EECF244321}">
                <p14:modId xmlns:p14="http://schemas.microsoft.com/office/powerpoint/2010/main" xmlns="" val="3214614604"/>
              </p:ext>
            </p:extLst>
          </p:nvPr>
        </p:nvGraphicFramePr>
        <p:xfrm>
          <a:off x="5955779" y="1991485"/>
          <a:ext cx="4799534" cy="3734245"/>
        </p:xfrm>
        <a:graphic>
          <a:graphicData uri="http://schemas.openxmlformats.org/drawingml/2006/table">
            <a:tbl>
              <a:tblPr firstRow="1" bandRow="1">
                <a:effectLst/>
                <a:tableStyleId>{5C22544A-7EE6-4342-B048-85BDC9FD1C3A}</a:tableStyleId>
              </a:tblPr>
              <a:tblGrid>
                <a:gridCol w="3645488">
                  <a:extLst>
                    <a:ext uri="{9D8B030D-6E8A-4147-A177-3AD203B41FA5}">
                      <a16:colId xmlns:a16="http://schemas.microsoft.com/office/drawing/2014/main" xmlns="" val="2605890405"/>
                    </a:ext>
                  </a:extLst>
                </a:gridCol>
                <a:gridCol w="1154046">
                  <a:extLst>
                    <a:ext uri="{9D8B030D-6E8A-4147-A177-3AD203B41FA5}">
                      <a16:colId xmlns:a16="http://schemas.microsoft.com/office/drawing/2014/main" xmlns="" val="4016675507"/>
                    </a:ext>
                  </a:extLst>
                </a:gridCol>
              </a:tblGrid>
              <a:tr h="692186">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effectLst/>
                          <a:latin typeface="+mj-lt"/>
                          <a:ea typeface="+mn-ea"/>
                          <a:cs typeface="+mn-cs"/>
                        </a:rPr>
                        <a:t>Formal requests</a:t>
                      </a:r>
                      <a:r>
                        <a:rPr lang="en-CA" sz="1400" b="1" kern="1200" baseline="0" dirty="0" smtClean="0">
                          <a:solidFill>
                            <a:schemeClr val="lt1"/>
                          </a:solidFill>
                          <a:effectLst/>
                          <a:latin typeface="+mj-lt"/>
                          <a:ea typeface="+mn-ea"/>
                          <a:cs typeface="+mn-cs"/>
                        </a:rPr>
                        <a:t> </a:t>
                      </a:r>
                      <a:r>
                        <a:rPr lang="en-CA" sz="1400" b="1" kern="1200" dirty="0" smtClean="0">
                          <a:solidFill>
                            <a:schemeClr val="lt1"/>
                          </a:solidFill>
                          <a:effectLst/>
                          <a:latin typeface="+mj-lt"/>
                          <a:ea typeface="+mn-ea"/>
                          <a:cs typeface="+mn-cs"/>
                        </a:rPr>
                        <a:t>to be processed</a:t>
                      </a:r>
                      <a:r>
                        <a:rPr lang="en-CA" sz="1400" b="1" kern="1200" baseline="0" dirty="0" smtClean="0">
                          <a:solidFill>
                            <a:schemeClr val="lt1"/>
                          </a:solidFill>
                          <a:effectLst/>
                          <a:latin typeface="+mj-lt"/>
                          <a:ea typeface="+mn-ea"/>
                          <a:cs typeface="+mn-cs"/>
                        </a:rPr>
                        <a:t> under the </a:t>
                      </a:r>
                      <a:r>
                        <a:rPr lang="en-CA" sz="1400" b="1" i="1" kern="1200" baseline="0" dirty="0" smtClean="0">
                          <a:solidFill>
                            <a:schemeClr val="lt1"/>
                          </a:solidFill>
                          <a:effectLst/>
                          <a:latin typeface="+mj-lt"/>
                          <a:ea typeface="+mn-ea"/>
                          <a:cs typeface="+mn-cs"/>
                        </a:rPr>
                        <a:t>Access to Information Act </a:t>
                      </a:r>
                      <a:r>
                        <a:rPr lang="en-CA" sz="1400" b="1" i="0" kern="1200" baseline="0" dirty="0" smtClean="0">
                          <a:solidFill>
                            <a:schemeClr val="lt1"/>
                          </a:solidFill>
                          <a:effectLst/>
                          <a:latin typeface="+mj-lt"/>
                          <a:ea typeface="+mn-ea"/>
                          <a:cs typeface="+mn-cs"/>
                        </a:rPr>
                        <a:t>related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i="0" kern="1200" dirty="0" smtClean="0">
                          <a:solidFill>
                            <a:schemeClr val="lt1"/>
                          </a:solidFill>
                          <a:effectLst/>
                          <a:latin typeface="+mj-lt"/>
                          <a:ea typeface="+mn-ea"/>
                          <a:cs typeface="+mn-cs"/>
                        </a:rPr>
                        <a:t>Military and Intelligence Records</a:t>
                      </a:r>
                    </a:p>
                  </a:txBody>
                  <a:tcPr>
                    <a:solidFill>
                      <a:srgbClr val="37939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200" b="1" kern="1200" dirty="0" smtClean="0">
                        <a:solidFill>
                          <a:schemeClr val="lt1"/>
                        </a:solidFill>
                        <a:effectLst/>
                        <a:latin typeface="+mj-lt"/>
                        <a:ea typeface="+mn-ea"/>
                        <a:cs typeface="+mn-cs"/>
                      </a:endParaRPr>
                    </a:p>
                  </a:txBody>
                  <a:tcPr>
                    <a:solidFill>
                      <a:srgbClr val="37939B"/>
                    </a:solidFill>
                  </a:tcPr>
                </a:tc>
                <a:extLst>
                  <a:ext uri="{0D108BD9-81ED-4DB2-BD59-A6C34878D82A}">
                    <a16:rowId xmlns:a16="http://schemas.microsoft.com/office/drawing/2014/main" xmlns="" val="260393636"/>
                  </a:ext>
                </a:extLst>
              </a:tr>
              <a:tr h="2884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Total Outstanding Requests </a:t>
                      </a: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1,652</a:t>
                      </a:r>
                    </a:p>
                  </a:txBody>
                  <a:tcPr anchor="ctr">
                    <a:solidFill>
                      <a:schemeClr val="bg1">
                        <a:lumMod val="85000"/>
                      </a:schemeClr>
                    </a:solidFill>
                  </a:tcPr>
                </a:tc>
                <a:extLst>
                  <a:ext uri="{0D108BD9-81ED-4DB2-BD59-A6C34878D82A}">
                    <a16:rowId xmlns:a16="http://schemas.microsoft.com/office/drawing/2014/main" xmlns="" val="939175528"/>
                  </a:ext>
                </a:extLst>
              </a:tr>
              <a:tr h="434521">
                <a:tc>
                  <a:txBody>
                    <a:bodyPr/>
                    <a:lstStyle/>
                    <a:p>
                      <a:pPr marL="914400" lvl="2" algn="l" defTabSz="914400" rtl="0" eaLnBrk="1" latinLnBrk="0" hangingPunct="1"/>
                      <a:r>
                        <a:rPr lang="en-CA" sz="1400" kern="1200" dirty="0" smtClean="0">
                          <a:solidFill>
                            <a:schemeClr val="tx1"/>
                          </a:solidFill>
                          <a:latin typeface="+mj-lt"/>
                          <a:ea typeface="+mn-ea"/>
                          <a:cs typeface="Arial" panose="020B0604020202020204" pitchFamily="34" charset="0"/>
                        </a:rPr>
                        <a:t>Within legislated time frames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238</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671207294"/>
                  </a:ext>
                </a:extLst>
              </a:tr>
              <a:tr h="330127">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Past legislated time frames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1,414</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3150676117"/>
                  </a:ext>
                </a:extLst>
              </a:tr>
              <a:tr h="4902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Outstanding</a:t>
                      </a:r>
                      <a:r>
                        <a:rPr lang="en-CA" sz="1400" kern="1200" baseline="0" dirty="0" smtClean="0">
                          <a:solidFill>
                            <a:schemeClr val="tx1"/>
                          </a:solidFill>
                          <a:latin typeface="+mj-lt"/>
                          <a:ea typeface="+mn-ea"/>
                          <a:cs typeface="Arial" panose="020B0604020202020204" pitchFamily="34" charset="0"/>
                        </a:rPr>
                        <a:t> requests </a:t>
                      </a:r>
                      <a:r>
                        <a:rPr lang="en-CA" sz="1400" kern="1200" dirty="0" smtClean="0">
                          <a:solidFill>
                            <a:schemeClr val="tx1"/>
                          </a:solidFill>
                          <a:latin typeface="+mj-lt"/>
                          <a:ea typeface="+mn-ea"/>
                          <a:cs typeface="Arial" panose="020B0604020202020204" pitchFamily="34" charset="0"/>
                        </a:rPr>
                        <a:t>with pages reviewed</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1,239</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382210679"/>
                  </a:ext>
                </a:extLst>
              </a:tr>
              <a:tr h="490298">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Total pages reviewed</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487,425</a:t>
                      </a:r>
                    </a:p>
                    <a:p>
                      <a:pPr marL="0" algn="r" defTabSz="914400" rtl="0" eaLnBrk="1" latinLnBrk="0" hangingPunct="1"/>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1020397160"/>
                  </a:ext>
                </a:extLst>
              </a:tr>
              <a:tr h="4345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Requests</a:t>
                      </a:r>
                      <a:r>
                        <a:rPr lang="en-CA" sz="1400" kern="1200" baseline="0" dirty="0" smtClean="0">
                          <a:solidFill>
                            <a:schemeClr val="tx1"/>
                          </a:solidFill>
                          <a:latin typeface="+mj-lt"/>
                          <a:ea typeface="+mn-ea"/>
                          <a:cs typeface="Arial" panose="020B0604020202020204" pitchFamily="34" charset="0"/>
                        </a:rPr>
                        <a:t> awaiting </a:t>
                      </a:r>
                      <a:r>
                        <a:rPr lang="en-CA" sz="1400" kern="1200" dirty="0" smtClean="0">
                          <a:solidFill>
                            <a:schemeClr val="tx1"/>
                          </a:solidFill>
                          <a:latin typeface="+mj-lt"/>
                          <a:ea typeface="+mn-ea"/>
                          <a:cs typeface="Arial" panose="020B0604020202020204" pitchFamily="34" charset="0"/>
                        </a:rPr>
                        <a:t>consultation response</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492</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3294092905"/>
                  </a:ext>
                </a:extLst>
              </a:tr>
              <a:tr h="490298">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CA" sz="1400" kern="1200" baseline="0" dirty="0" smtClean="0">
                          <a:solidFill>
                            <a:schemeClr val="tx1"/>
                          </a:solidFill>
                          <a:latin typeface="+mj-lt"/>
                          <a:ea typeface="+mn-ea"/>
                          <a:cs typeface="Arial" panose="020B0604020202020204" pitchFamily="34" charset="0"/>
                        </a:rPr>
                        <a:t>Total pages out on consultation</a:t>
                      </a:r>
                      <a:endParaRPr lang="en-CA" sz="1400" kern="1200" baseline="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253,851</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2724511511"/>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xmlns="" val="1228382782"/>
              </p:ext>
            </p:extLst>
          </p:nvPr>
        </p:nvGraphicFramePr>
        <p:xfrm>
          <a:off x="462227" y="2099598"/>
          <a:ext cx="4471514" cy="3518018"/>
        </p:xfrm>
        <a:graphic>
          <a:graphicData uri="http://schemas.openxmlformats.org/drawingml/2006/table">
            <a:tbl>
              <a:tblPr firstRow="1" bandRow="1">
                <a:effectLst/>
                <a:tableStyleId>{5C22544A-7EE6-4342-B048-85BDC9FD1C3A}</a:tableStyleId>
              </a:tblPr>
              <a:tblGrid>
                <a:gridCol w="3552321">
                  <a:extLst>
                    <a:ext uri="{9D8B030D-6E8A-4147-A177-3AD203B41FA5}">
                      <a16:colId xmlns:a16="http://schemas.microsoft.com/office/drawing/2014/main" xmlns="" val="2605890405"/>
                    </a:ext>
                  </a:extLst>
                </a:gridCol>
                <a:gridCol w="919193">
                  <a:extLst>
                    <a:ext uri="{9D8B030D-6E8A-4147-A177-3AD203B41FA5}">
                      <a16:colId xmlns:a16="http://schemas.microsoft.com/office/drawing/2014/main" xmlns="" val="4016675507"/>
                    </a:ext>
                  </a:extLst>
                </a:gridCol>
              </a:tblGrid>
              <a:tr h="69142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effectLst/>
                          <a:latin typeface="+mj-lt"/>
                          <a:ea typeface="+mn-ea"/>
                          <a:cs typeface="+mn-cs"/>
                        </a:rPr>
                        <a:t>Formal requests</a:t>
                      </a:r>
                      <a:r>
                        <a:rPr lang="en-CA" sz="1400" b="1" kern="1200" baseline="0" dirty="0" smtClean="0">
                          <a:solidFill>
                            <a:schemeClr val="lt1"/>
                          </a:solidFill>
                          <a:effectLst/>
                          <a:latin typeface="+mj-lt"/>
                          <a:ea typeface="+mn-ea"/>
                          <a:cs typeface="+mn-cs"/>
                        </a:rPr>
                        <a:t> </a:t>
                      </a:r>
                      <a:r>
                        <a:rPr lang="en-CA" sz="1400" b="1" kern="1200" dirty="0" smtClean="0">
                          <a:solidFill>
                            <a:schemeClr val="lt1"/>
                          </a:solidFill>
                          <a:effectLst/>
                          <a:latin typeface="+mj-lt"/>
                          <a:ea typeface="+mn-ea"/>
                          <a:cs typeface="+mn-cs"/>
                        </a:rPr>
                        <a:t>processed</a:t>
                      </a:r>
                      <a:r>
                        <a:rPr lang="en-CA" sz="1400" b="1" kern="1200" baseline="0" dirty="0" smtClean="0">
                          <a:solidFill>
                            <a:schemeClr val="lt1"/>
                          </a:solidFill>
                          <a:effectLst/>
                          <a:latin typeface="+mj-lt"/>
                          <a:ea typeface="+mn-ea"/>
                          <a:cs typeface="+mn-cs"/>
                        </a:rPr>
                        <a:t> under the </a:t>
                      </a:r>
                      <a:r>
                        <a:rPr lang="en-CA" sz="1400" b="1" i="1" kern="1200" baseline="0" dirty="0" smtClean="0">
                          <a:solidFill>
                            <a:schemeClr val="lt1"/>
                          </a:solidFill>
                          <a:effectLst/>
                          <a:latin typeface="+mj-lt"/>
                          <a:ea typeface="+mn-ea"/>
                          <a:cs typeface="+mn-cs"/>
                        </a:rPr>
                        <a:t>Access to Information Act in 2022-2023 </a:t>
                      </a:r>
                      <a:r>
                        <a:rPr lang="en-CA" sz="1400" b="1" i="0" kern="1200" baseline="0" dirty="0" smtClean="0">
                          <a:solidFill>
                            <a:schemeClr val="lt1"/>
                          </a:solidFill>
                          <a:effectLst/>
                          <a:latin typeface="+mj-lt"/>
                          <a:ea typeface="+mn-ea"/>
                          <a:cs typeface="+mn-cs"/>
                        </a:rPr>
                        <a:t>related to</a:t>
                      </a:r>
                    </a:p>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i="0" kern="1200" dirty="0" smtClean="0">
                          <a:solidFill>
                            <a:schemeClr val="lt1"/>
                          </a:solidFill>
                          <a:effectLst/>
                          <a:latin typeface="+mj-lt"/>
                          <a:ea typeface="+mn-ea"/>
                          <a:cs typeface="+mn-cs"/>
                        </a:rPr>
                        <a:t>Military and Intelligence Records</a:t>
                      </a:r>
                      <a:endParaRPr lang="en-CA" sz="1200" b="1" kern="1200" dirty="0" smtClean="0">
                        <a:solidFill>
                          <a:schemeClr val="lt1"/>
                        </a:solidFill>
                        <a:effectLst/>
                        <a:latin typeface="+mj-lt"/>
                        <a:ea typeface="+mn-ea"/>
                        <a:cs typeface="+mn-cs"/>
                      </a:endParaRPr>
                    </a:p>
                  </a:txBody>
                  <a:tcPr>
                    <a:solidFill>
                      <a:srgbClr val="37939B"/>
                    </a:solidFill>
                  </a:tcPr>
                </a:tc>
                <a:tc hMerge="1">
                  <a:txBody>
                    <a:bodyPr/>
                    <a:lstStyle/>
                    <a:p>
                      <a:endParaRPr lang="en-CA"/>
                    </a:p>
                  </a:txBody>
                  <a:tcPr/>
                </a:tc>
                <a:extLst>
                  <a:ext uri="{0D108BD9-81ED-4DB2-BD59-A6C34878D82A}">
                    <a16:rowId xmlns:a16="http://schemas.microsoft.com/office/drawing/2014/main" xmlns="" val="1016161839"/>
                  </a:ext>
                </a:extLst>
              </a:tr>
              <a:tr h="48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Requests completed</a:t>
                      </a: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255</a:t>
                      </a:r>
                    </a:p>
                  </a:txBody>
                  <a:tcPr anchor="ctr">
                    <a:solidFill>
                      <a:schemeClr val="bg1">
                        <a:lumMod val="85000"/>
                      </a:schemeClr>
                    </a:solidFill>
                  </a:tcPr>
                </a:tc>
                <a:extLst>
                  <a:ext uri="{0D108BD9-81ED-4DB2-BD59-A6C34878D82A}">
                    <a16:rowId xmlns:a16="http://schemas.microsoft.com/office/drawing/2014/main" xmlns="" val="939175528"/>
                  </a:ext>
                </a:extLst>
              </a:tr>
              <a:tr h="658924">
                <a:tc>
                  <a:txBody>
                    <a:bodyPr/>
                    <a:lstStyle/>
                    <a:p>
                      <a:pPr marL="914400" lvl="2" algn="l" defTabSz="914400" rtl="0" eaLnBrk="1" latinLnBrk="0" hangingPunct="1"/>
                      <a:r>
                        <a:rPr lang="en-CA" sz="1400" kern="1200" dirty="0" smtClean="0">
                          <a:solidFill>
                            <a:schemeClr val="tx1"/>
                          </a:solidFill>
                          <a:latin typeface="+mj-lt"/>
                          <a:ea typeface="+mn-ea"/>
                          <a:cs typeface="Arial" panose="020B0604020202020204" pitchFamily="34" charset="0"/>
                        </a:rPr>
                        <a:t>Within legislated time frames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126</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671207294"/>
                  </a:ext>
                </a:extLst>
              </a:tr>
              <a:tr h="658924">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Past legislated time frames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129</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3150676117"/>
                  </a:ext>
                </a:extLst>
              </a:tr>
              <a:tr h="48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 of pages reviewed</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b="0" kern="1200" dirty="0" smtClean="0">
                          <a:solidFill>
                            <a:schemeClr val="tx1"/>
                          </a:solidFill>
                          <a:latin typeface="+mj-lt"/>
                          <a:ea typeface="+mn-ea"/>
                          <a:cs typeface="Arial" panose="020B0604020202020204" pitchFamily="34" charset="0"/>
                        </a:rPr>
                        <a:t>89,268</a:t>
                      </a:r>
                      <a:endParaRPr lang="en-CA" sz="1400" b="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2100149138"/>
                  </a:ext>
                </a:extLst>
              </a:tr>
              <a:tr h="4895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kern="1200" dirty="0" smtClean="0">
                          <a:solidFill>
                            <a:schemeClr val="tx1"/>
                          </a:solidFill>
                          <a:latin typeface="+mj-lt"/>
                          <a:ea typeface="+mn-ea"/>
                          <a:cs typeface="Arial" panose="020B0604020202020204" pitchFamily="34" charset="0"/>
                        </a:rPr>
                        <a:t># of pages released</a:t>
                      </a:r>
                    </a:p>
                  </a:txBody>
                  <a:tcPr anchor="ctr">
                    <a:solidFill>
                      <a:schemeClr val="bg1">
                        <a:lumMod val="85000"/>
                      </a:schemeClr>
                    </a:solidFill>
                  </a:tcPr>
                </a:tc>
                <a:tc>
                  <a:txBody>
                    <a:bodyPr/>
                    <a:lstStyle/>
                    <a:p>
                      <a:pPr marL="0" algn="r" defTabSz="914400" rtl="0" eaLnBrk="1" latinLnBrk="0" hangingPunct="1"/>
                      <a:r>
                        <a:rPr lang="en-CA" sz="1400" b="0" kern="1200" dirty="0" smtClean="0">
                          <a:solidFill>
                            <a:schemeClr val="tx1"/>
                          </a:solidFill>
                          <a:latin typeface="+mj-lt"/>
                          <a:ea typeface="+mn-ea"/>
                          <a:cs typeface="Arial" panose="020B0604020202020204" pitchFamily="34" charset="0"/>
                        </a:rPr>
                        <a:t>83,757</a:t>
                      </a:r>
                      <a:endParaRPr lang="en-CA" sz="1400" b="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553243529"/>
                  </a:ext>
                </a:extLst>
              </a:tr>
            </a:tbl>
          </a:graphicData>
        </a:graphic>
      </p:graphicFrame>
    </p:spTree>
    <p:extLst>
      <p:ext uri="{BB962C8B-B14F-4D97-AF65-F5344CB8AC3E}">
        <p14:creationId xmlns:p14="http://schemas.microsoft.com/office/powerpoint/2010/main" xmlns="" val="17629869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33681" y="610528"/>
            <a:ext cx="10521632" cy="1080120"/>
          </a:xfrm>
        </p:spPr>
        <p:txBody>
          <a:bodyPr>
            <a:normAutofit/>
          </a:bodyPr>
          <a:lstStyle/>
          <a:p>
            <a:r>
              <a:rPr lang="en-CA" dirty="0" smtClean="0"/>
              <a:t>ATIP </a:t>
            </a:r>
            <a:r>
              <a:rPr lang="en-CA" smtClean="0"/>
              <a:t>Backlogged Requests</a:t>
            </a:r>
            <a:endParaRPr lang="en-CA" dirty="0"/>
          </a:p>
        </p:txBody>
      </p:sp>
      <p:graphicFrame>
        <p:nvGraphicFramePr>
          <p:cNvPr id="5" name="Table 4"/>
          <p:cNvGraphicFramePr>
            <a:graphicFrameLocks noGrp="1"/>
          </p:cNvGraphicFramePr>
          <p:nvPr>
            <p:extLst>
              <p:ext uri="{D42A27DB-BD31-4B8C-83A1-F6EECF244321}">
                <p14:modId xmlns:p14="http://schemas.microsoft.com/office/powerpoint/2010/main" xmlns="" val="4231937308"/>
              </p:ext>
            </p:extLst>
          </p:nvPr>
        </p:nvGraphicFramePr>
        <p:xfrm>
          <a:off x="341643" y="2383551"/>
          <a:ext cx="7475974" cy="2779915"/>
        </p:xfrm>
        <a:graphic>
          <a:graphicData uri="http://schemas.openxmlformats.org/drawingml/2006/table">
            <a:tbl>
              <a:tblPr firstRow="1" bandRow="1">
                <a:tableStyleId>{5C22544A-7EE6-4342-B048-85BDC9FD1C3A}</a:tableStyleId>
              </a:tblPr>
              <a:tblGrid>
                <a:gridCol w="2549361">
                  <a:extLst>
                    <a:ext uri="{9D8B030D-6E8A-4147-A177-3AD203B41FA5}">
                      <a16:colId xmlns:a16="http://schemas.microsoft.com/office/drawing/2014/main" xmlns="" val="2605890405"/>
                    </a:ext>
                  </a:extLst>
                </a:gridCol>
                <a:gridCol w="1902060">
                  <a:extLst>
                    <a:ext uri="{9D8B030D-6E8A-4147-A177-3AD203B41FA5}">
                      <a16:colId xmlns:a16="http://schemas.microsoft.com/office/drawing/2014/main" xmlns="" val="1989228331"/>
                    </a:ext>
                  </a:extLst>
                </a:gridCol>
                <a:gridCol w="1346479">
                  <a:extLst>
                    <a:ext uri="{9D8B030D-6E8A-4147-A177-3AD203B41FA5}">
                      <a16:colId xmlns:a16="http://schemas.microsoft.com/office/drawing/2014/main" xmlns="" val="4016675507"/>
                    </a:ext>
                  </a:extLst>
                </a:gridCol>
                <a:gridCol w="1678074">
                  <a:extLst>
                    <a:ext uri="{9D8B030D-6E8A-4147-A177-3AD203B41FA5}">
                      <a16:colId xmlns:a16="http://schemas.microsoft.com/office/drawing/2014/main" xmlns="" val="4048000668"/>
                    </a:ext>
                  </a:extLst>
                </a:gridCol>
              </a:tblGrid>
              <a:tr h="682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effectLst/>
                          <a:latin typeface="+mj-lt"/>
                          <a:ea typeface="+mn-ea"/>
                          <a:cs typeface="+mn-cs"/>
                        </a:rPr>
                        <a:t>Types of records</a:t>
                      </a:r>
                    </a:p>
                  </a:txBody>
                  <a:tcPr>
                    <a:solidFill>
                      <a:srgbClr val="3793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latin typeface="+mj-lt"/>
                          <a:ea typeface="+mn-ea"/>
                          <a:cs typeface="+mn-cs"/>
                        </a:rPr>
                        <a:t>Backlogged as of September 30, 2021</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b="1" kern="1200" dirty="0" smtClean="0">
                        <a:solidFill>
                          <a:schemeClr val="lt1"/>
                        </a:solidFill>
                        <a:effectLst/>
                        <a:latin typeface="+mj-lt"/>
                        <a:ea typeface="+mn-ea"/>
                        <a:cs typeface="+mn-cs"/>
                      </a:endParaRPr>
                    </a:p>
                  </a:txBody>
                  <a:tcPr>
                    <a:solidFill>
                      <a:srgbClr val="3793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latin typeface="+mj-lt"/>
                          <a:ea typeface="+mn-ea"/>
                          <a:cs typeface="+mn-cs"/>
                        </a:rPr>
                        <a:t>Completed</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CA" sz="1400" b="1" kern="1200" dirty="0" smtClean="0">
                        <a:solidFill>
                          <a:schemeClr val="lt1"/>
                        </a:solidFill>
                        <a:effectLst/>
                        <a:latin typeface="+mj-lt"/>
                        <a:ea typeface="+mn-ea"/>
                        <a:cs typeface="+mn-cs"/>
                      </a:endParaRPr>
                    </a:p>
                  </a:txBody>
                  <a:tcPr>
                    <a:solidFill>
                      <a:srgbClr val="37939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lt1"/>
                          </a:solidFill>
                          <a:effectLst/>
                          <a:latin typeface="+mj-lt"/>
                          <a:ea typeface="+mn-ea"/>
                          <a:cs typeface="+mn-cs"/>
                        </a:rPr>
                        <a:t>Remaining</a:t>
                      </a:r>
                      <a:r>
                        <a:rPr lang="en-CA" sz="1400" b="1" kern="1200" baseline="0" dirty="0" smtClean="0">
                          <a:solidFill>
                            <a:schemeClr val="lt1"/>
                          </a:solidFill>
                          <a:effectLst/>
                          <a:latin typeface="+mj-lt"/>
                          <a:ea typeface="+mn-ea"/>
                          <a:cs typeface="+mn-cs"/>
                        </a:rPr>
                        <a:t> a</a:t>
                      </a:r>
                      <a:r>
                        <a:rPr lang="en-CA" sz="1400" b="1" kern="1200" dirty="0" smtClean="0">
                          <a:solidFill>
                            <a:schemeClr val="lt1"/>
                          </a:solidFill>
                          <a:effectLst/>
                          <a:latin typeface="+mj-lt"/>
                          <a:ea typeface="+mn-ea"/>
                          <a:cs typeface="+mn-cs"/>
                        </a:rPr>
                        <a:t>s of </a:t>
                      </a:r>
                      <a:r>
                        <a:rPr lang="en-CA" sz="1400" b="1" kern="1200" baseline="0" dirty="0" smtClean="0">
                          <a:solidFill>
                            <a:schemeClr val="lt1"/>
                          </a:solidFill>
                          <a:effectLst/>
                          <a:latin typeface="+mj-lt"/>
                          <a:ea typeface="+mn-ea"/>
                          <a:cs typeface="+mn-cs"/>
                        </a:rPr>
                        <a:t> October 13</a:t>
                      </a:r>
                      <a:r>
                        <a:rPr lang="en-CA" sz="1400" b="1" kern="1200" dirty="0" smtClean="0">
                          <a:solidFill>
                            <a:schemeClr val="lt1"/>
                          </a:solidFill>
                          <a:effectLst/>
                          <a:latin typeface="+mj-lt"/>
                          <a:ea typeface="+mn-ea"/>
                          <a:cs typeface="+mn-cs"/>
                        </a:rPr>
                        <a:t>, 2023</a:t>
                      </a:r>
                    </a:p>
                  </a:txBody>
                  <a:tcPr>
                    <a:solidFill>
                      <a:srgbClr val="37939B"/>
                    </a:solidFill>
                  </a:tcPr>
                </a:tc>
                <a:extLst>
                  <a:ext uri="{0D108BD9-81ED-4DB2-BD59-A6C34878D82A}">
                    <a16:rowId xmlns:a16="http://schemas.microsoft.com/office/drawing/2014/main" xmlns="" val="260393636"/>
                  </a:ext>
                </a:extLst>
              </a:tr>
              <a:tr h="701471">
                <a:tc>
                  <a:txBody>
                    <a:bodyPr/>
                    <a:lstStyle/>
                    <a:p>
                      <a:pPr marL="0" algn="l" defTabSz="914400" rtl="0" eaLnBrk="1" latinLnBrk="0" hangingPunct="1"/>
                      <a:r>
                        <a:rPr lang="en-CA" sz="1400" kern="1200" dirty="0" smtClean="0">
                          <a:solidFill>
                            <a:schemeClr val="tx1"/>
                          </a:solidFill>
                          <a:latin typeface="+mj-lt"/>
                          <a:ea typeface="+mn-ea"/>
                          <a:cs typeface="Arial" panose="020B0604020202020204" pitchFamily="34" charset="0"/>
                        </a:rPr>
                        <a:t>Files of former Canadian Armed Forces members and former federal public servants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13,290</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6,708</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6,582</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1391676722"/>
                  </a:ext>
                </a:extLst>
              </a:tr>
              <a:tr h="613849">
                <a:tc>
                  <a:txBody>
                    <a:bodyPr/>
                    <a:lstStyle/>
                    <a:p>
                      <a:pPr marL="0" algn="l" defTabSz="914400" rtl="0" eaLnBrk="1" latinLnBrk="0" hangingPunct="1"/>
                      <a:r>
                        <a:rPr lang="en-CA" sz="1400" kern="1200" dirty="0" smtClean="0">
                          <a:solidFill>
                            <a:schemeClr val="tx1"/>
                          </a:solidFill>
                          <a:latin typeface="+mj-lt"/>
                          <a:ea typeface="+mn-ea"/>
                          <a:cs typeface="Arial" panose="020B0604020202020204" pitchFamily="34" charset="0"/>
                        </a:rPr>
                        <a:t>GC archival records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3,422</a:t>
                      </a: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1,673</a:t>
                      </a: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1,749</a:t>
                      </a:r>
                    </a:p>
                  </a:txBody>
                  <a:tcPr anchor="ctr">
                    <a:solidFill>
                      <a:schemeClr val="bg1">
                        <a:lumMod val="85000"/>
                      </a:schemeClr>
                    </a:solidFill>
                  </a:tcPr>
                </a:tc>
                <a:extLst>
                  <a:ext uri="{0D108BD9-81ED-4DB2-BD59-A6C34878D82A}">
                    <a16:rowId xmlns:a16="http://schemas.microsoft.com/office/drawing/2014/main" xmlns="" val="939175528"/>
                  </a:ext>
                </a:extLst>
              </a:tr>
              <a:tr h="351513">
                <a:tc>
                  <a:txBody>
                    <a:bodyPr/>
                    <a:lstStyle/>
                    <a:p>
                      <a:pPr marL="0" algn="l" defTabSz="914400" rtl="0" eaLnBrk="1" latinLnBrk="0" hangingPunct="1"/>
                      <a:r>
                        <a:rPr lang="en-CA" sz="1400" kern="1200" dirty="0" smtClean="0">
                          <a:solidFill>
                            <a:schemeClr val="tx1"/>
                          </a:solidFill>
                          <a:latin typeface="+mj-lt"/>
                          <a:ea typeface="+mn-ea"/>
                          <a:cs typeface="Arial" panose="020B0604020202020204" pitchFamily="34" charset="0"/>
                        </a:rPr>
                        <a:t>LAC operational records</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35</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35</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kern="1200" dirty="0" smtClean="0">
                          <a:solidFill>
                            <a:schemeClr val="tx1"/>
                          </a:solidFill>
                          <a:latin typeface="+mj-lt"/>
                          <a:ea typeface="+mn-ea"/>
                          <a:cs typeface="Arial" panose="020B0604020202020204" pitchFamily="34" charset="0"/>
                        </a:rPr>
                        <a:t>0</a:t>
                      </a:r>
                      <a:endParaRPr lang="en-CA" sz="1400"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3150676117"/>
                  </a:ext>
                </a:extLst>
              </a:tr>
              <a:tr h="351513">
                <a:tc>
                  <a:txBody>
                    <a:bodyPr/>
                    <a:lstStyle/>
                    <a:p>
                      <a:pPr marL="0" algn="l" defTabSz="914400" rtl="0" eaLnBrk="1" latinLnBrk="0" hangingPunct="1"/>
                      <a:r>
                        <a:rPr lang="en-CA" sz="1400" b="1" kern="1200" dirty="0" smtClean="0">
                          <a:solidFill>
                            <a:schemeClr val="tx1"/>
                          </a:solidFill>
                          <a:latin typeface="+mj-lt"/>
                          <a:ea typeface="+mn-ea"/>
                          <a:cs typeface="Arial" panose="020B0604020202020204" pitchFamily="34" charset="0"/>
                        </a:rPr>
                        <a:t>Total</a:t>
                      </a:r>
                      <a:endParaRPr lang="en-CA" sz="1400" b="1"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CA" sz="1400" b="1" kern="1200" dirty="0" smtClean="0">
                          <a:solidFill>
                            <a:schemeClr val="tx1"/>
                          </a:solidFill>
                          <a:latin typeface="+mj-lt"/>
                          <a:ea typeface="+mn-ea"/>
                          <a:cs typeface="Arial" panose="020B0604020202020204" pitchFamily="34" charset="0"/>
                        </a:rPr>
                        <a:t>16,747</a:t>
                      </a:r>
                      <a:endParaRPr lang="en-CA" sz="1400" b="1"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b="1" kern="1200" dirty="0" smtClean="0">
                          <a:solidFill>
                            <a:schemeClr val="tx1"/>
                          </a:solidFill>
                          <a:latin typeface="+mj-lt"/>
                          <a:ea typeface="+mn-ea"/>
                          <a:cs typeface="Arial" panose="020B0604020202020204" pitchFamily="34" charset="0"/>
                        </a:rPr>
                        <a:t>8,416</a:t>
                      </a:r>
                      <a:endParaRPr lang="en-CA" sz="1400" b="1"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tc>
                  <a:txBody>
                    <a:bodyPr/>
                    <a:lstStyle/>
                    <a:p>
                      <a:pPr marL="0" algn="r" defTabSz="914400" rtl="0" eaLnBrk="1" latinLnBrk="0" hangingPunct="1"/>
                      <a:r>
                        <a:rPr lang="en-CA" sz="1400" b="1" kern="1200" dirty="0" smtClean="0">
                          <a:solidFill>
                            <a:schemeClr val="tx1"/>
                          </a:solidFill>
                          <a:latin typeface="+mj-lt"/>
                          <a:ea typeface="+mn-ea"/>
                          <a:cs typeface="Arial" panose="020B0604020202020204" pitchFamily="34" charset="0"/>
                        </a:rPr>
                        <a:t>8,331</a:t>
                      </a:r>
                      <a:endParaRPr lang="en-CA" sz="1400" b="1" kern="1200" dirty="0">
                        <a:solidFill>
                          <a:schemeClr val="tx1"/>
                        </a:solidFill>
                        <a:latin typeface="+mj-lt"/>
                        <a:ea typeface="+mn-ea"/>
                        <a:cs typeface="Arial" panose="020B0604020202020204" pitchFamily="34" charset="0"/>
                      </a:endParaRPr>
                    </a:p>
                  </a:txBody>
                  <a:tcPr anchor="ctr">
                    <a:solidFill>
                      <a:schemeClr val="bg1">
                        <a:lumMod val="85000"/>
                      </a:schemeClr>
                    </a:solidFill>
                  </a:tcPr>
                </a:tc>
                <a:extLst>
                  <a:ext uri="{0D108BD9-81ED-4DB2-BD59-A6C34878D82A}">
                    <a16:rowId xmlns:a16="http://schemas.microsoft.com/office/drawing/2014/main" xmlns="" val="553243529"/>
                  </a:ext>
                </a:extLst>
              </a:tr>
            </a:tbl>
          </a:graphicData>
        </a:graphic>
      </p:graphicFrame>
      <p:graphicFrame>
        <p:nvGraphicFramePr>
          <p:cNvPr id="6" name="Chart 5"/>
          <p:cNvGraphicFramePr/>
          <p:nvPr>
            <p:extLst>
              <p:ext uri="{D42A27DB-BD31-4B8C-83A1-F6EECF244321}">
                <p14:modId xmlns:p14="http://schemas.microsoft.com/office/powerpoint/2010/main" xmlns="" val="4115354543"/>
              </p:ext>
            </p:extLst>
          </p:nvPr>
        </p:nvGraphicFramePr>
        <p:xfrm>
          <a:off x="8129116" y="1941425"/>
          <a:ext cx="4062884" cy="38062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7979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 Steps in the LAC ATIP Revolution</a:t>
            </a:r>
            <a:endParaRPr lang="en-CA" dirty="0"/>
          </a:p>
        </p:txBody>
      </p:sp>
      <p:sp>
        <p:nvSpPr>
          <p:cNvPr id="3" name="Content Placeholder 2"/>
          <p:cNvSpPr>
            <a:spLocks noGrp="1"/>
          </p:cNvSpPr>
          <p:nvPr>
            <p:ph idx="1"/>
          </p:nvPr>
        </p:nvSpPr>
        <p:spPr/>
        <p:txBody>
          <a:bodyPr/>
          <a:lstStyle/>
          <a:p>
            <a:r>
              <a:rPr lang="en-CA" sz="2400" dirty="0" smtClean="0">
                <a:latin typeface="+mj-lt"/>
              </a:rPr>
              <a:t>Continuing to reduce backlog while also improving responses to new incoming requests</a:t>
            </a:r>
          </a:p>
          <a:p>
            <a:pPr lvl="1"/>
            <a:r>
              <a:rPr lang="en-CA" sz="2000" dirty="0" smtClean="0">
                <a:latin typeface="+mj-lt"/>
              </a:rPr>
              <a:t>Reduce the potential for future complaints</a:t>
            </a:r>
          </a:p>
          <a:p>
            <a:r>
              <a:rPr lang="en-CA" sz="2400" dirty="0" smtClean="0">
                <a:latin typeface="+mj-lt"/>
              </a:rPr>
              <a:t>Refining consultation procedures, informed by the Archival Research team processes</a:t>
            </a:r>
          </a:p>
          <a:p>
            <a:r>
              <a:rPr lang="en-CA" sz="2400" dirty="0" smtClean="0">
                <a:latin typeface="+mj-lt"/>
              </a:rPr>
              <a:t>Embedding proactive approaches up front in the ATIP request process</a:t>
            </a:r>
          </a:p>
          <a:p>
            <a:r>
              <a:rPr lang="en-CA" sz="2400" dirty="0" smtClean="0">
                <a:latin typeface="+mj-lt"/>
              </a:rPr>
              <a:t>Continuing to introduce new procedures such as sunset clauses to align with international counterparts</a:t>
            </a:r>
          </a:p>
          <a:p>
            <a:r>
              <a:rPr lang="en-CA" sz="2400" dirty="0" smtClean="0">
                <a:latin typeface="+mj-lt"/>
              </a:rPr>
              <a:t>Contributing to GC wide efforts around declassification and advancing declassification projects at LAC</a:t>
            </a:r>
          </a:p>
          <a:p>
            <a:endParaRPr lang="en-CA" dirty="0">
              <a:latin typeface="+mj-lt"/>
            </a:endParaRPr>
          </a:p>
        </p:txBody>
      </p:sp>
    </p:spTree>
    <p:extLst>
      <p:ext uri="{BB962C8B-B14F-4D97-AF65-F5344CB8AC3E}">
        <p14:creationId xmlns:p14="http://schemas.microsoft.com/office/powerpoint/2010/main" xmlns="" val="18940948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232525"/>
            <a:ext cx="2844800" cy="365125"/>
          </a:xfrm>
        </p:spPr>
        <p:txBody>
          <a:bodyPr/>
          <a:lstStyle/>
          <a:p>
            <a:pPr>
              <a:defRPr/>
            </a:pPr>
            <a:fld id="{91B665AF-2E51-4A1E-950B-719EEFFBC104}" type="slidenum">
              <a:rPr lang="en-CA" altLang="en-US" smtClean="0"/>
              <a:pPr>
                <a:defRPr/>
              </a:pPr>
              <a:t>15</a:t>
            </a:fld>
            <a:endParaRPr lang="en-CA" altLang="en-US"/>
          </a:p>
        </p:txBody>
      </p:sp>
      <p:sp>
        <p:nvSpPr>
          <p:cNvPr id="6" name="TextBox 5"/>
          <p:cNvSpPr txBox="1"/>
          <p:nvPr/>
        </p:nvSpPr>
        <p:spPr>
          <a:xfrm>
            <a:off x="1722265" y="937260"/>
            <a:ext cx="7116792" cy="4431983"/>
          </a:xfrm>
          <a:prstGeom prst="rect">
            <a:avLst/>
          </a:prstGeom>
          <a:noFill/>
        </p:spPr>
        <p:txBody>
          <a:bodyPr wrap="square" rtlCol="0">
            <a:spAutoFit/>
          </a:bodyPr>
          <a:lstStyle/>
          <a:p>
            <a:r>
              <a:rPr lang="fr-CA" sz="2400" b="1" dirty="0" smtClean="0">
                <a:latin typeface="+mj-lt"/>
                <a:cs typeface="Calibri" panose="020F0502020204030204" pitchFamily="34" charset="0"/>
              </a:rPr>
              <a:t>Questions:</a:t>
            </a:r>
          </a:p>
          <a:p>
            <a:endParaRPr lang="fr-CA" sz="2400" dirty="0" smtClean="0">
              <a:latin typeface="+mj-lt"/>
              <a:cs typeface="Calibri" panose="020F0502020204030204" pitchFamily="34" charset="0"/>
            </a:endParaRPr>
          </a:p>
          <a:p>
            <a:r>
              <a:rPr lang="fr-CA" sz="2400" dirty="0" smtClean="0">
                <a:latin typeface="+mj-lt"/>
                <a:cs typeface="Calibri" panose="020F0502020204030204" pitchFamily="34" charset="0"/>
              </a:rPr>
              <a:t>Kristina Lillico </a:t>
            </a:r>
          </a:p>
          <a:p>
            <a:r>
              <a:rPr lang="fr-CA" sz="2400" dirty="0" err="1" smtClean="0">
                <a:latin typeface="+mj-lt"/>
                <a:cs typeface="Calibri" panose="020F0502020204030204" pitchFamily="34" charset="0"/>
              </a:rPr>
              <a:t>Director</a:t>
            </a:r>
            <a:r>
              <a:rPr lang="fr-CA" sz="2400" dirty="0" smtClean="0">
                <a:latin typeface="+mj-lt"/>
                <a:cs typeface="Calibri" panose="020F0502020204030204" pitchFamily="34" charset="0"/>
              </a:rPr>
              <a:t> General, ATIP Branch &amp; ATIP </a:t>
            </a:r>
            <a:r>
              <a:rPr lang="fr-CA" sz="2400" dirty="0" err="1" smtClean="0">
                <a:latin typeface="+mj-lt"/>
                <a:cs typeface="Calibri" panose="020F0502020204030204" pitchFamily="34" charset="0"/>
              </a:rPr>
              <a:t>Coordinator</a:t>
            </a:r>
            <a:endParaRPr lang="fr-CA" sz="2400" dirty="0" smtClean="0">
              <a:latin typeface="+mj-lt"/>
              <a:cs typeface="Calibri" panose="020F0502020204030204" pitchFamily="34" charset="0"/>
            </a:endParaRPr>
          </a:p>
          <a:p>
            <a:r>
              <a:rPr lang="fr-CA" sz="2400" dirty="0" smtClean="0">
                <a:latin typeface="+mj-lt"/>
                <a:cs typeface="Calibri" panose="020F0502020204030204" pitchFamily="34" charset="0"/>
                <a:hlinkClick r:id="rId2"/>
              </a:rPr>
              <a:t>kristina.lillico@bac-lac.gc.ca</a:t>
            </a:r>
            <a:endParaRPr lang="fr-CA" sz="2400" dirty="0" smtClean="0">
              <a:latin typeface="+mj-lt"/>
              <a:cs typeface="Calibri" panose="020F0502020204030204" pitchFamily="34" charset="0"/>
            </a:endParaRPr>
          </a:p>
          <a:p>
            <a:endParaRPr lang="fr-CA" sz="2400" dirty="0">
              <a:latin typeface="+mj-lt"/>
              <a:cs typeface="Calibri" panose="020F0502020204030204" pitchFamily="34" charset="0"/>
            </a:endParaRPr>
          </a:p>
          <a:p>
            <a:r>
              <a:rPr lang="fr-CA" sz="2400" dirty="0" smtClean="0">
                <a:latin typeface="+mj-lt"/>
                <a:cs typeface="Calibri" panose="020F0502020204030204" pitchFamily="34" charset="0"/>
              </a:rPr>
              <a:t>For questions on </a:t>
            </a:r>
            <a:r>
              <a:rPr lang="fr-CA" sz="2400" dirty="0" err="1" smtClean="0">
                <a:latin typeface="+mj-lt"/>
                <a:cs typeface="Calibri" panose="020F0502020204030204" pitchFamily="34" charset="0"/>
              </a:rPr>
              <a:t>specific</a:t>
            </a:r>
            <a:r>
              <a:rPr lang="fr-CA" sz="2400" dirty="0" smtClean="0">
                <a:latin typeface="+mj-lt"/>
                <a:cs typeface="Calibri" panose="020F0502020204030204" pitchFamily="34" charset="0"/>
              </a:rPr>
              <a:t> ATIP </a:t>
            </a:r>
            <a:r>
              <a:rPr lang="fr-CA" sz="2400" dirty="0" err="1" smtClean="0">
                <a:latin typeface="+mj-lt"/>
                <a:cs typeface="Calibri" panose="020F0502020204030204" pitchFamily="34" charset="0"/>
              </a:rPr>
              <a:t>requests</a:t>
            </a:r>
            <a:r>
              <a:rPr lang="fr-CA" sz="2400" dirty="0" smtClean="0">
                <a:latin typeface="+mj-lt"/>
                <a:cs typeface="Calibri" panose="020F0502020204030204" pitchFamily="34" charset="0"/>
              </a:rPr>
              <a:t> </a:t>
            </a:r>
            <a:r>
              <a:rPr lang="fr-CA" sz="2400" dirty="0" err="1" smtClean="0">
                <a:latin typeface="+mj-lt"/>
                <a:cs typeface="Calibri" panose="020F0502020204030204" pitchFamily="34" charset="0"/>
              </a:rPr>
              <a:t>being</a:t>
            </a:r>
            <a:r>
              <a:rPr lang="fr-CA" sz="2400" dirty="0" smtClean="0">
                <a:latin typeface="+mj-lt"/>
                <a:cs typeface="Calibri" panose="020F0502020204030204" pitchFamily="34" charset="0"/>
              </a:rPr>
              <a:t>  </a:t>
            </a:r>
            <a:r>
              <a:rPr lang="fr-CA" sz="2400" dirty="0" err="1" smtClean="0">
                <a:latin typeface="+mj-lt"/>
                <a:cs typeface="Calibri" panose="020F0502020204030204" pitchFamily="34" charset="0"/>
              </a:rPr>
              <a:t>processed</a:t>
            </a:r>
            <a:r>
              <a:rPr lang="fr-CA" sz="2400" dirty="0" smtClean="0">
                <a:latin typeface="+mj-lt"/>
                <a:cs typeface="Calibri" panose="020F0502020204030204" pitchFamily="34" charset="0"/>
              </a:rPr>
              <a:t>:</a:t>
            </a:r>
          </a:p>
          <a:p>
            <a:r>
              <a:rPr lang="fr-CA" sz="2400" dirty="0" smtClean="0">
                <a:latin typeface="+mj-lt"/>
                <a:cs typeface="Calibri" panose="020F0502020204030204" pitchFamily="34" charset="0"/>
                <a:hlinkClick r:id="rId3"/>
              </a:rPr>
              <a:t>daiprp-atipd@bac-lac.gc.ca</a:t>
            </a:r>
            <a:endParaRPr lang="fr-CA" sz="2400" dirty="0" smtClean="0">
              <a:latin typeface="+mj-lt"/>
              <a:cs typeface="Calibri" panose="020F0502020204030204" pitchFamily="34" charset="0"/>
            </a:endParaRPr>
          </a:p>
          <a:p>
            <a:endParaRPr lang="fr-CA" sz="2400" dirty="0" smtClean="0">
              <a:latin typeface="+mj-lt"/>
              <a:cs typeface="Calibri" panose="020F0502020204030204" pitchFamily="34" charset="0"/>
            </a:endParaRPr>
          </a:p>
          <a:p>
            <a:endParaRPr lang="fr-CA" sz="2400" dirty="0">
              <a:latin typeface="+mj-lt"/>
              <a:cs typeface="Calibri" panose="020F0502020204030204" pitchFamily="34" charset="0"/>
            </a:endParaRPr>
          </a:p>
          <a:p>
            <a:endParaRPr lang="en-US" dirty="0">
              <a:latin typeface="+mj-lt"/>
            </a:endParaRPr>
          </a:p>
        </p:txBody>
      </p:sp>
    </p:spTree>
    <p:extLst>
      <p:ext uri="{BB962C8B-B14F-4D97-AF65-F5344CB8AC3E}">
        <p14:creationId xmlns:p14="http://schemas.microsoft.com/office/powerpoint/2010/main" xmlns="" val="2070363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400" dirty="0" smtClean="0"/>
              <a:t>Context: Information Commissioner Reports</a:t>
            </a:r>
            <a:endParaRPr lang="en-CA" sz="3400" dirty="0"/>
          </a:p>
        </p:txBody>
      </p:sp>
      <p:sp>
        <p:nvSpPr>
          <p:cNvPr id="3" name="Content Placeholder 2"/>
          <p:cNvSpPr>
            <a:spLocks noGrp="1"/>
          </p:cNvSpPr>
          <p:nvPr>
            <p:ph idx="1"/>
          </p:nvPr>
        </p:nvSpPr>
        <p:spPr>
          <a:xfrm>
            <a:off x="609600" y="1988841"/>
            <a:ext cx="10598968" cy="3888432"/>
          </a:xfrm>
        </p:spPr>
        <p:txBody>
          <a:bodyPr/>
          <a:lstStyle/>
          <a:p>
            <a:r>
              <a:rPr lang="en-CA" sz="2000" dirty="0">
                <a:latin typeface="+mj-lt"/>
              </a:rPr>
              <a:t>The Information Commissioner of Canada </a:t>
            </a:r>
            <a:r>
              <a:rPr lang="en-CA" sz="2000" dirty="0" smtClean="0">
                <a:latin typeface="+mj-lt"/>
              </a:rPr>
              <a:t>(OIC) conducted </a:t>
            </a:r>
            <a:r>
              <a:rPr lang="en-CA" sz="2000" dirty="0">
                <a:latin typeface="+mj-lt"/>
              </a:rPr>
              <a:t>a systemic investigation into </a:t>
            </a:r>
            <a:r>
              <a:rPr lang="en-CA" sz="2000" dirty="0" smtClean="0">
                <a:latin typeface="+mj-lt"/>
              </a:rPr>
              <a:t>LAC’s </a:t>
            </a:r>
            <a:r>
              <a:rPr lang="en-CA" sz="2000" dirty="0">
                <a:latin typeface="+mj-lt"/>
              </a:rPr>
              <a:t>difficulties in meeting the deadlines set out in the </a:t>
            </a:r>
            <a:r>
              <a:rPr lang="en-CA" sz="2000" i="1" dirty="0">
                <a:latin typeface="+mj-lt"/>
              </a:rPr>
              <a:t>Access to Information Act </a:t>
            </a:r>
            <a:r>
              <a:rPr lang="en-CA" sz="2000" dirty="0">
                <a:latin typeface="+mj-lt"/>
              </a:rPr>
              <a:t>and produced two reports on April 26, 2022:</a:t>
            </a:r>
          </a:p>
          <a:p>
            <a:pPr lvl="1"/>
            <a:r>
              <a:rPr lang="en-US" sz="2000" dirty="0">
                <a:latin typeface="+mj-lt"/>
                <a:hlinkClick r:id="rId3"/>
              </a:rPr>
              <a:t>Library and Archives Canada - Systemic Investigation Report</a:t>
            </a:r>
            <a:endParaRPr lang="en-US" sz="2000" dirty="0">
              <a:latin typeface="+mj-lt"/>
            </a:endParaRPr>
          </a:p>
          <a:p>
            <a:pPr lvl="1"/>
            <a:r>
              <a:rPr lang="en-US" sz="2000" dirty="0">
                <a:latin typeface="+mj-lt"/>
                <a:hlinkClick r:id="rId4"/>
              </a:rPr>
              <a:t>Access at issue: The challenge of accessing our collective </a:t>
            </a:r>
            <a:r>
              <a:rPr lang="en-US" sz="2000" dirty="0" smtClean="0">
                <a:latin typeface="+mj-lt"/>
                <a:hlinkClick r:id="rId4"/>
              </a:rPr>
              <a:t>memory</a:t>
            </a:r>
            <a:endParaRPr lang="en-US" sz="2000" dirty="0" smtClean="0">
              <a:latin typeface="+mj-lt"/>
            </a:endParaRPr>
          </a:p>
          <a:p>
            <a:pPr marL="457200" lvl="1" indent="0">
              <a:buNone/>
            </a:pPr>
            <a:endParaRPr lang="en-US" sz="2000" dirty="0">
              <a:latin typeface="+mj-lt"/>
            </a:endParaRPr>
          </a:p>
          <a:p>
            <a:r>
              <a:rPr lang="en-CA" sz="2000" dirty="0" smtClean="0">
                <a:latin typeface="+mj-lt"/>
              </a:rPr>
              <a:t>Starting in April 2022, LAC received $100.6 million of funding over 6 years to address its Access to Information and Privacy (ATIP) backlog and have funding to respond to class action litigations.</a:t>
            </a:r>
          </a:p>
          <a:p>
            <a:endParaRPr lang="en-CA" sz="2000" dirty="0">
              <a:latin typeface="+mj-lt"/>
            </a:endParaRPr>
          </a:p>
          <a:p>
            <a:r>
              <a:rPr lang="en-CA" sz="2000" dirty="0" smtClean="0">
                <a:latin typeface="+mj-lt"/>
              </a:rPr>
              <a:t>LAC published an </a:t>
            </a:r>
            <a:r>
              <a:rPr lang="en-CA" sz="2000" dirty="0" smtClean="0">
                <a:latin typeface="+mj-lt"/>
                <a:hlinkClick r:id="rId5"/>
              </a:rPr>
              <a:t>Action Plan</a:t>
            </a:r>
            <a:r>
              <a:rPr lang="en-CA" sz="2000" dirty="0" smtClean="0">
                <a:latin typeface="+mj-lt"/>
              </a:rPr>
              <a:t> in response to the OIC reports and to set the direction for its focussed improvements.</a:t>
            </a:r>
          </a:p>
          <a:p>
            <a:endParaRPr lang="en-CA" sz="2000" dirty="0">
              <a:latin typeface="+mj-lt"/>
            </a:endParaRPr>
          </a:p>
        </p:txBody>
      </p:sp>
    </p:spTree>
    <p:extLst>
      <p:ext uri="{BB962C8B-B14F-4D97-AF65-F5344CB8AC3E}">
        <p14:creationId xmlns:p14="http://schemas.microsoft.com/office/powerpoint/2010/main" xmlns="" val="2866681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14299" y="87348"/>
            <a:ext cx="7206015" cy="576481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441035" y="87348"/>
            <a:ext cx="4601385" cy="3065855"/>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441035" y="3348990"/>
            <a:ext cx="4601385" cy="2585323"/>
          </a:xfrm>
          <a:prstGeom prst="rect">
            <a:avLst/>
          </a:prstGeom>
          <a:noFill/>
        </p:spPr>
        <p:txBody>
          <a:bodyPr wrap="square" rtlCol="0">
            <a:spAutoFit/>
          </a:bodyPr>
          <a:lstStyle/>
          <a:p>
            <a:pPr algn="ctr"/>
            <a:r>
              <a:rPr lang="en-CA" i="1" dirty="0" smtClean="0">
                <a:latin typeface="+mj-lt"/>
              </a:rPr>
              <a:t>LAC’s Challenge:</a:t>
            </a:r>
          </a:p>
          <a:p>
            <a:pPr algn="ctr"/>
            <a:endParaRPr lang="en-CA" i="1" dirty="0">
              <a:latin typeface="+mj-lt"/>
            </a:endParaRPr>
          </a:p>
          <a:p>
            <a:pPr algn="ctr"/>
            <a:r>
              <a:rPr lang="en-CA" i="1" dirty="0" smtClean="0">
                <a:latin typeface="+mj-lt"/>
              </a:rPr>
              <a:t>How </a:t>
            </a:r>
            <a:r>
              <a:rPr lang="en-CA" i="1" dirty="0">
                <a:latin typeface="+mj-lt"/>
              </a:rPr>
              <a:t>can we do </a:t>
            </a:r>
            <a:r>
              <a:rPr lang="en-CA" i="1" dirty="0" smtClean="0">
                <a:latin typeface="+mj-lt"/>
              </a:rPr>
              <a:t>ATIP </a:t>
            </a:r>
            <a:r>
              <a:rPr lang="en-CA" i="1" dirty="0">
                <a:latin typeface="+mj-lt"/>
              </a:rPr>
              <a:t>differently?</a:t>
            </a:r>
          </a:p>
          <a:p>
            <a:pPr algn="ctr"/>
            <a:endParaRPr lang="en-CA" i="1" dirty="0" smtClean="0">
              <a:latin typeface="+mj-lt"/>
            </a:endParaRPr>
          </a:p>
          <a:p>
            <a:pPr algn="ctr"/>
            <a:r>
              <a:rPr lang="en-CA" i="1" dirty="0">
                <a:latin typeface="+mj-lt"/>
              </a:rPr>
              <a:t>How can we open more records proactively</a:t>
            </a:r>
            <a:r>
              <a:rPr lang="en-CA" i="1" dirty="0" smtClean="0">
                <a:latin typeface="+mj-lt"/>
              </a:rPr>
              <a:t>?</a:t>
            </a:r>
          </a:p>
          <a:p>
            <a:pPr algn="ctr"/>
            <a:endParaRPr lang="en-CA" i="1" dirty="0">
              <a:latin typeface="+mj-lt"/>
            </a:endParaRPr>
          </a:p>
          <a:p>
            <a:pPr algn="ctr"/>
            <a:r>
              <a:rPr lang="en-CA" i="1" dirty="0" smtClean="0">
                <a:latin typeface="+mj-lt"/>
              </a:rPr>
              <a:t>How will we make ATIP the last resort to access historical records?</a:t>
            </a:r>
            <a:endParaRPr lang="en-CA" i="1" dirty="0">
              <a:latin typeface="+mj-lt"/>
            </a:endParaRPr>
          </a:p>
        </p:txBody>
      </p:sp>
    </p:spTree>
    <p:extLst>
      <p:ext uri="{BB962C8B-B14F-4D97-AF65-F5344CB8AC3E}">
        <p14:creationId xmlns:p14="http://schemas.microsoft.com/office/powerpoint/2010/main" xmlns="" val="594079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3"/>
          <p:cNvSpPr>
            <a:spLocks noGrp="1"/>
          </p:cNvSpPr>
          <p:nvPr>
            <p:ph type="title"/>
          </p:nvPr>
        </p:nvSpPr>
        <p:spPr>
          <a:xfrm>
            <a:off x="1775520" y="620713"/>
            <a:ext cx="8352532" cy="1012873"/>
          </a:xfrm>
        </p:spPr>
        <p:txBody>
          <a:bodyPr>
            <a:normAutofit/>
          </a:bodyPr>
          <a:lstStyle/>
          <a:p>
            <a:pPr eaLnBrk="1" hangingPunct="1"/>
            <a:r>
              <a:rPr lang="en-CA" altLang="en-US" dirty="0" smtClean="0">
                <a:hlinkClick r:id="rId3"/>
              </a:rPr>
              <a:t>LAC ATIP </a:t>
            </a:r>
            <a:r>
              <a:rPr lang="en-CA" altLang="en-US" dirty="0">
                <a:hlinkClick r:id="rId3"/>
              </a:rPr>
              <a:t>Action Plan</a:t>
            </a:r>
            <a:endParaRPr lang="en-CA" altLang="en-US" dirty="0"/>
          </a:p>
        </p:txBody>
      </p:sp>
      <p:graphicFrame>
        <p:nvGraphicFramePr>
          <p:cNvPr id="3" name="Diagram 2">
            <a:extLst>
              <a:ext uri="{FF2B5EF4-FFF2-40B4-BE49-F238E27FC236}">
                <a16:creationId xmlns:a16="http://schemas.microsoft.com/office/drawing/2014/main" xmlns="" id="{03203523-6661-E4F1-9940-1D34F80F8E93}"/>
              </a:ext>
            </a:extLst>
          </p:cNvPr>
          <p:cNvGraphicFramePr/>
          <p:nvPr>
            <p:extLst>
              <p:ext uri="{D42A27DB-BD31-4B8C-83A1-F6EECF244321}">
                <p14:modId xmlns:p14="http://schemas.microsoft.com/office/powerpoint/2010/main" xmlns="" val="1570089826"/>
              </p:ext>
            </p:extLst>
          </p:nvPr>
        </p:nvGraphicFramePr>
        <p:xfrm>
          <a:off x="2562225" y="1876425"/>
          <a:ext cx="6840786" cy="39857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61EBDA-CF83-0C45-904F-2CE9D74D8BBB}"/>
              </a:ext>
            </a:extLst>
          </p:cNvPr>
          <p:cNvSpPr>
            <a:spLocks noGrp="1"/>
          </p:cNvSpPr>
          <p:nvPr>
            <p:ph type="title"/>
          </p:nvPr>
        </p:nvSpPr>
        <p:spPr>
          <a:xfrm>
            <a:off x="1098958" y="667971"/>
            <a:ext cx="9601067" cy="1080120"/>
          </a:xfrm>
        </p:spPr>
        <p:txBody>
          <a:bodyPr>
            <a:normAutofit fontScale="90000"/>
          </a:bodyPr>
          <a:lstStyle/>
          <a:p>
            <a:r>
              <a:rPr lang="fr-CA" dirty="0" err="1"/>
              <a:t>A</a:t>
            </a:r>
            <a:r>
              <a:rPr lang="fr-CA" dirty="0" err="1" smtClean="0"/>
              <a:t>ccomplishments</a:t>
            </a:r>
            <a:r>
              <a:rPr lang="fr-CA" dirty="0" smtClean="0"/>
              <a:t> </a:t>
            </a:r>
            <a:r>
              <a:rPr lang="fr-CA" dirty="0" err="1"/>
              <a:t>so</a:t>
            </a:r>
            <a:r>
              <a:rPr lang="fr-CA" dirty="0"/>
              <a:t> far! (and </a:t>
            </a:r>
            <a:r>
              <a:rPr lang="fr-CA" dirty="0" err="1"/>
              <a:t>we’re</a:t>
            </a:r>
            <a:r>
              <a:rPr lang="fr-CA" dirty="0"/>
              <a:t> </a:t>
            </a:r>
            <a:r>
              <a:rPr lang="fr-CA" dirty="0" err="1"/>
              <a:t>still</a:t>
            </a:r>
            <a:r>
              <a:rPr lang="fr-CA" dirty="0"/>
              <a:t> </a:t>
            </a:r>
            <a:r>
              <a:rPr lang="fr-CA" dirty="0" err="1"/>
              <a:t>going</a:t>
            </a:r>
            <a:r>
              <a:rPr lang="fr-CA" dirty="0"/>
              <a:t>)</a:t>
            </a:r>
            <a:endParaRPr lang="en-CA" dirty="0"/>
          </a:p>
        </p:txBody>
      </p:sp>
      <p:graphicFrame>
        <p:nvGraphicFramePr>
          <p:cNvPr id="4" name="Tableau 4">
            <a:extLst>
              <a:ext uri="{FF2B5EF4-FFF2-40B4-BE49-F238E27FC236}">
                <a16:creationId xmlns:a16="http://schemas.microsoft.com/office/drawing/2014/main" xmlns="" id="{6F20B2E0-448E-4795-8F4E-311FCF6ECBCD}"/>
              </a:ext>
            </a:extLst>
          </p:cNvPr>
          <p:cNvGraphicFramePr>
            <a:graphicFrameLocks noGrp="1"/>
          </p:cNvGraphicFramePr>
          <p:nvPr>
            <p:extLst>
              <p:ext uri="{D42A27DB-BD31-4B8C-83A1-F6EECF244321}">
                <p14:modId xmlns:p14="http://schemas.microsoft.com/office/powerpoint/2010/main" xmlns="" val="360207649"/>
              </p:ext>
            </p:extLst>
          </p:nvPr>
        </p:nvGraphicFramePr>
        <p:xfrm>
          <a:off x="303649" y="1997060"/>
          <a:ext cx="6486257" cy="3973983"/>
        </p:xfrm>
        <a:graphic>
          <a:graphicData uri="http://schemas.openxmlformats.org/drawingml/2006/table">
            <a:tbl>
              <a:tblPr firstRow="1" bandRow="1">
                <a:tableStyleId>{5C22544A-7EE6-4342-B048-85BDC9FD1C3A}</a:tableStyleId>
              </a:tblPr>
              <a:tblGrid>
                <a:gridCol w="5250845">
                  <a:extLst>
                    <a:ext uri="{9D8B030D-6E8A-4147-A177-3AD203B41FA5}">
                      <a16:colId xmlns:a16="http://schemas.microsoft.com/office/drawing/2014/main" xmlns="" val="995907845"/>
                    </a:ext>
                  </a:extLst>
                </a:gridCol>
                <a:gridCol w="1235412">
                  <a:extLst>
                    <a:ext uri="{9D8B030D-6E8A-4147-A177-3AD203B41FA5}">
                      <a16:colId xmlns:a16="http://schemas.microsoft.com/office/drawing/2014/main" xmlns="" val="1240338207"/>
                    </a:ext>
                  </a:extLst>
                </a:gridCol>
              </a:tblGrid>
              <a:tr h="360327">
                <a:tc>
                  <a:txBody>
                    <a:bodyPr/>
                    <a:lstStyle/>
                    <a:p>
                      <a:r>
                        <a:rPr lang="fr-CA" sz="1400" dirty="0" smtClean="0">
                          <a:solidFill>
                            <a:schemeClr val="tx1"/>
                          </a:solidFill>
                          <a:latin typeface="+mj-lt"/>
                        </a:rPr>
                        <a:t>ATIP Action Plan - </a:t>
                      </a:r>
                      <a:r>
                        <a:rPr lang="fr-CA" sz="1400" dirty="0" err="1" smtClean="0">
                          <a:solidFill>
                            <a:schemeClr val="tx1"/>
                          </a:solidFill>
                          <a:latin typeface="+mj-lt"/>
                        </a:rPr>
                        <a:t>Expected</a:t>
                      </a:r>
                      <a:r>
                        <a:rPr lang="fr-CA" sz="1400" dirty="0" smtClean="0">
                          <a:solidFill>
                            <a:schemeClr val="tx1"/>
                          </a:solidFill>
                          <a:latin typeface="+mj-lt"/>
                        </a:rPr>
                        <a:t> </a:t>
                      </a:r>
                      <a:r>
                        <a:rPr lang="fr-CA" sz="1400" dirty="0" err="1" smtClean="0">
                          <a:solidFill>
                            <a:schemeClr val="tx1"/>
                          </a:solidFill>
                          <a:latin typeface="+mj-lt"/>
                        </a:rPr>
                        <a:t>results</a:t>
                      </a:r>
                      <a:r>
                        <a:rPr lang="fr-CA" sz="1400" dirty="0" smtClean="0">
                          <a:solidFill>
                            <a:schemeClr val="tx1"/>
                          </a:solidFill>
                          <a:latin typeface="+mj-lt"/>
                        </a:rPr>
                        <a:t> for 2023-24</a:t>
                      </a:r>
                      <a:endParaRPr lang="fr-CA" sz="1400" dirty="0">
                        <a:solidFill>
                          <a:schemeClr val="tx1"/>
                        </a:solidFill>
                        <a:latin typeface="+mj-lt"/>
                      </a:endParaRPr>
                    </a:p>
                  </a:txBody>
                  <a:tcPr/>
                </a:tc>
                <a:tc>
                  <a:txBody>
                    <a:bodyPr/>
                    <a:lstStyle/>
                    <a:p>
                      <a:pPr algn="ctr"/>
                      <a:r>
                        <a:rPr lang="fr-CA" sz="1200" dirty="0" err="1">
                          <a:solidFill>
                            <a:schemeClr val="tx1"/>
                          </a:solidFill>
                          <a:latin typeface="+mj-lt"/>
                        </a:rPr>
                        <a:t>Accomplished</a:t>
                      </a:r>
                      <a:endParaRPr lang="fr-CA" sz="1200" dirty="0">
                        <a:solidFill>
                          <a:schemeClr val="tx1"/>
                        </a:solidFill>
                        <a:latin typeface="+mj-lt"/>
                      </a:endParaRPr>
                    </a:p>
                  </a:txBody>
                  <a:tcPr anchor="ctr">
                    <a:solidFill>
                      <a:srgbClr val="00B050"/>
                    </a:solidFill>
                  </a:tcPr>
                </a:tc>
                <a:extLst>
                  <a:ext uri="{0D108BD9-81ED-4DB2-BD59-A6C34878D82A}">
                    <a16:rowId xmlns:a16="http://schemas.microsoft.com/office/drawing/2014/main" xmlns="" val="2608415357"/>
                  </a:ext>
                </a:extLst>
              </a:tr>
              <a:tr h="432392">
                <a:tc>
                  <a:txBody>
                    <a:bodyPr/>
                    <a:lstStyle/>
                    <a:p>
                      <a:pPr marL="0" indent="0">
                        <a:buFont typeface="+mj-lt"/>
                        <a:buNone/>
                      </a:pPr>
                      <a:r>
                        <a:rPr lang="fr-CA" sz="1600" kern="1200" dirty="0" err="1" smtClean="0">
                          <a:solidFill>
                            <a:schemeClr val="dk1"/>
                          </a:solidFill>
                          <a:latin typeface="+mj-lt"/>
                          <a:ea typeface="+mn-ea"/>
                          <a:cs typeface="+mn-cs"/>
                        </a:rPr>
                        <a:t>Reduce</a:t>
                      </a:r>
                      <a:r>
                        <a:rPr lang="fr-CA" sz="1600" kern="1200" dirty="0" smtClean="0">
                          <a:solidFill>
                            <a:schemeClr val="dk1"/>
                          </a:solidFill>
                          <a:latin typeface="+mj-lt"/>
                          <a:ea typeface="+mn-ea"/>
                          <a:cs typeface="+mn-cs"/>
                        </a:rPr>
                        <a:t> the ATIP </a:t>
                      </a:r>
                      <a:r>
                        <a:rPr lang="fr-CA" sz="1600" kern="1200" dirty="0" err="1" smtClean="0">
                          <a:solidFill>
                            <a:schemeClr val="dk1"/>
                          </a:solidFill>
                          <a:latin typeface="+mj-lt"/>
                          <a:ea typeface="+mn-ea"/>
                          <a:cs typeface="+mn-cs"/>
                        </a:rPr>
                        <a:t>backlog</a:t>
                      </a:r>
                      <a:r>
                        <a:rPr lang="fr-CA" sz="1600" kern="1200" dirty="0" smtClean="0">
                          <a:solidFill>
                            <a:schemeClr val="dk1"/>
                          </a:solidFill>
                          <a:latin typeface="+mj-lt"/>
                          <a:ea typeface="+mn-ea"/>
                          <a:cs typeface="+mn-cs"/>
                        </a:rPr>
                        <a:t> by </a:t>
                      </a:r>
                      <a:r>
                        <a:rPr lang="fr-CA" sz="1600" kern="1200" dirty="0">
                          <a:solidFill>
                            <a:schemeClr val="dk1"/>
                          </a:solidFill>
                          <a:latin typeface="+mj-lt"/>
                          <a:ea typeface="+mn-ea"/>
                          <a:cs typeface="+mn-cs"/>
                        </a:rPr>
                        <a:t>40</a:t>
                      </a:r>
                      <a:r>
                        <a:rPr lang="fr-CA" sz="1600" kern="1200" dirty="0" smtClean="0">
                          <a:solidFill>
                            <a:schemeClr val="dk1"/>
                          </a:solidFill>
                          <a:latin typeface="+mj-lt"/>
                          <a:ea typeface="+mn-ea"/>
                          <a:cs typeface="+mn-cs"/>
                        </a:rPr>
                        <a:t>%</a:t>
                      </a:r>
                      <a:endParaRPr lang="fr-CA" sz="1600" kern="1200" dirty="0">
                        <a:solidFill>
                          <a:schemeClr val="dk1"/>
                        </a:solidFill>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3910754734"/>
                  </a:ext>
                </a:extLst>
              </a:tr>
              <a:tr h="432392">
                <a:tc>
                  <a:txBody>
                    <a:bodyPr/>
                    <a:lstStyle/>
                    <a:p>
                      <a:r>
                        <a:rPr lang="fr-CA" sz="1600" kern="1200" dirty="0" smtClean="0">
                          <a:solidFill>
                            <a:schemeClr val="dk1"/>
                          </a:solidFill>
                          <a:latin typeface="+mj-lt"/>
                          <a:ea typeface="+mn-ea"/>
                          <a:cs typeface="+mn-cs"/>
                        </a:rPr>
                        <a:t>Respect</a:t>
                      </a:r>
                      <a:r>
                        <a:rPr lang="fr-CA" sz="1600" kern="1200" baseline="0" dirty="0" smtClean="0">
                          <a:solidFill>
                            <a:schemeClr val="dk1"/>
                          </a:solidFill>
                          <a:latin typeface="+mj-lt"/>
                          <a:ea typeface="+mn-ea"/>
                          <a:cs typeface="+mn-cs"/>
                        </a:rPr>
                        <a:t> </a:t>
                      </a:r>
                      <a:r>
                        <a:rPr lang="fr-CA" sz="1600" kern="1200" baseline="0" dirty="0" err="1" smtClean="0">
                          <a:solidFill>
                            <a:schemeClr val="dk1"/>
                          </a:solidFill>
                          <a:latin typeface="+mj-lt"/>
                          <a:ea typeface="+mn-ea"/>
                          <a:cs typeface="+mn-cs"/>
                        </a:rPr>
                        <a:t>statutory</a:t>
                      </a:r>
                      <a:r>
                        <a:rPr lang="fr-CA" sz="1600" kern="1200" baseline="0" dirty="0" smtClean="0">
                          <a:solidFill>
                            <a:schemeClr val="dk1"/>
                          </a:solidFill>
                          <a:latin typeface="+mj-lt"/>
                          <a:ea typeface="+mn-ea"/>
                          <a:cs typeface="+mn-cs"/>
                        </a:rPr>
                        <a:t> time </a:t>
                      </a:r>
                      <a:r>
                        <a:rPr lang="fr-CA" sz="1600" kern="1200" baseline="0" dirty="0" err="1" smtClean="0">
                          <a:solidFill>
                            <a:schemeClr val="dk1"/>
                          </a:solidFill>
                          <a:latin typeface="+mj-lt"/>
                          <a:ea typeface="+mn-ea"/>
                          <a:cs typeface="+mn-cs"/>
                        </a:rPr>
                        <a:t>limits</a:t>
                      </a:r>
                      <a:r>
                        <a:rPr lang="fr-CA" sz="1600" kern="1200" baseline="0" dirty="0" smtClean="0">
                          <a:solidFill>
                            <a:schemeClr val="dk1"/>
                          </a:solidFill>
                          <a:latin typeface="+mj-lt"/>
                          <a:ea typeface="+mn-ea"/>
                          <a:cs typeface="+mn-cs"/>
                        </a:rPr>
                        <a:t> on 30% of new ATIP </a:t>
                      </a:r>
                      <a:r>
                        <a:rPr lang="fr-CA" sz="1600" kern="1200" baseline="0" dirty="0" err="1" smtClean="0">
                          <a:solidFill>
                            <a:schemeClr val="dk1"/>
                          </a:solidFill>
                          <a:latin typeface="+mj-lt"/>
                          <a:ea typeface="+mn-ea"/>
                          <a:cs typeface="+mn-cs"/>
                        </a:rPr>
                        <a:t>requests</a:t>
                      </a:r>
                      <a:endParaRPr lang="fr-CA" sz="1600" kern="1200" dirty="0">
                        <a:solidFill>
                          <a:schemeClr val="dk1"/>
                        </a:solidFill>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smtClean="0">
                          <a:ln>
                            <a:noFill/>
                          </a:ln>
                          <a:solidFill>
                            <a:prstClr val="black"/>
                          </a:solidFill>
                          <a:effectLst/>
                          <a:uLnTx/>
                          <a:uFillTx/>
                          <a:latin typeface="+mn-lt"/>
                          <a:ea typeface="+mn-ea"/>
                          <a:cs typeface="+mn-cs"/>
                          <a:sym typeface="Wingdings" panose="05000000000000000000" pitchFamily="2" charset="2"/>
                        </a:rPr>
                        <a:t></a:t>
                      </a:r>
                      <a:endParaRPr kumimoji="0" lang="fr-CA" sz="18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rgbClr val="00B050"/>
                    </a:solidFill>
                  </a:tcPr>
                </a:tc>
                <a:extLst>
                  <a:ext uri="{0D108BD9-81ED-4DB2-BD59-A6C34878D82A}">
                    <a16:rowId xmlns:a16="http://schemas.microsoft.com/office/drawing/2014/main" xmlns="" val="804588777"/>
                  </a:ext>
                </a:extLst>
              </a:tr>
              <a:tr h="432392">
                <a:tc>
                  <a:txBody>
                    <a:bodyPr/>
                    <a:lstStyle/>
                    <a:p>
                      <a:r>
                        <a:rPr lang="fr-CA" sz="1600" kern="1200" dirty="0" err="1">
                          <a:solidFill>
                            <a:schemeClr val="dk1"/>
                          </a:solidFill>
                          <a:latin typeface="+mj-lt"/>
                          <a:ea typeface="+mn-ea"/>
                          <a:cs typeface="+mn-cs"/>
                        </a:rPr>
                        <a:t>Reduce</a:t>
                      </a:r>
                      <a:r>
                        <a:rPr lang="fr-CA" sz="1600" kern="1200" dirty="0">
                          <a:solidFill>
                            <a:schemeClr val="dk1"/>
                          </a:solidFill>
                          <a:latin typeface="+mj-lt"/>
                          <a:ea typeface="+mn-ea"/>
                          <a:cs typeface="+mn-cs"/>
                        </a:rPr>
                        <a:t> </a:t>
                      </a:r>
                      <a:r>
                        <a:rPr lang="fr-CA" sz="1600" kern="1200" dirty="0" smtClean="0">
                          <a:solidFill>
                            <a:schemeClr val="dk1"/>
                          </a:solidFill>
                          <a:latin typeface="+mj-lt"/>
                          <a:ea typeface="+mn-ea"/>
                          <a:cs typeface="+mn-cs"/>
                        </a:rPr>
                        <a:t>the </a:t>
                      </a:r>
                      <a:r>
                        <a:rPr lang="fr-CA" sz="1600" kern="1200" dirty="0" err="1" smtClean="0">
                          <a:solidFill>
                            <a:schemeClr val="dk1"/>
                          </a:solidFill>
                          <a:latin typeface="+mj-lt"/>
                          <a:ea typeface="+mn-ea"/>
                          <a:cs typeface="+mn-cs"/>
                        </a:rPr>
                        <a:t>backlogged</a:t>
                      </a:r>
                      <a:r>
                        <a:rPr lang="fr-CA" sz="1600" kern="1200" dirty="0" smtClean="0">
                          <a:solidFill>
                            <a:schemeClr val="dk1"/>
                          </a:solidFill>
                          <a:latin typeface="+mj-lt"/>
                          <a:ea typeface="+mn-ea"/>
                          <a:cs typeface="+mn-cs"/>
                        </a:rPr>
                        <a:t> complaints </a:t>
                      </a:r>
                      <a:r>
                        <a:rPr lang="fr-CA" sz="1600" kern="1200" dirty="0" err="1">
                          <a:solidFill>
                            <a:schemeClr val="dk1"/>
                          </a:solidFill>
                          <a:latin typeface="+mj-lt"/>
                          <a:ea typeface="+mn-ea"/>
                          <a:cs typeface="+mn-cs"/>
                        </a:rPr>
                        <a:t>from</a:t>
                      </a:r>
                      <a:r>
                        <a:rPr lang="fr-CA" sz="1600" kern="1200" dirty="0">
                          <a:solidFill>
                            <a:schemeClr val="dk1"/>
                          </a:solidFill>
                          <a:latin typeface="+mj-lt"/>
                          <a:ea typeface="+mn-ea"/>
                          <a:cs typeface="+mn-cs"/>
                        </a:rPr>
                        <a:t> </a:t>
                      </a:r>
                      <a:r>
                        <a:rPr lang="fr-CA" sz="1600" kern="1200" dirty="0" smtClean="0">
                          <a:solidFill>
                            <a:schemeClr val="dk1"/>
                          </a:solidFill>
                          <a:latin typeface="+mj-lt"/>
                          <a:ea typeface="+mn-ea"/>
                          <a:cs typeface="+mn-cs"/>
                        </a:rPr>
                        <a:t>OIC by </a:t>
                      </a:r>
                      <a:r>
                        <a:rPr lang="fr-CA" sz="1600" kern="1200" dirty="0">
                          <a:solidFill>
                            <a:schemeClr val="dk1"/>
                          </a:solidFill>
                          <a:latin typeface="+mj-lt"/>
                          <a:ea typeface="+mn-ea"/>
                          <a:cs typeface="+mn-cs"/>
                        </a:rPr>
                        <a:t>32</a:t>
                      </a:r>
                      <a:r>
                        <a:rPr lang="fr-CA" sz="1600" kern="1200" dirty="0" smtClean="0">
                          <a:solidFill>
                            <a:schemeClr val="dk1"/>
                          </a:solidFill>
                          <a:latin typeface="+mj-lt"/>
                          <a:ea typeface="+mn-ea"/>
                          <a:cs typeface="+mn-cs"/>
                        </a:rPr>
                        <a:t>%</a:t>
                      </a:r>
                      <a:endParaRPr lang="fr-CA" sz="1600" kern="1200" dirty="0">
                        <a:solidFill>
                          <a:schemeClr val="dk1"/>
                        </a:solidFill>
                        <a:latin typeface="+mj-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295639666"/>
                  </a:ext>
                </a:extLst>
              </a:tr>
              <a:tr h="432392">
                <a:tc>
                  <a:txBody>
                    <a:bodyPr/>
                    <a:lstStyle/>
                    <a:p>
                      <a:r>
                        <a:rPr lang="fr-CA" sz="1600" dirty="0" err="1" smtClean="0">
                          <a:latin typeface="+mj-lt"/>
                        </a:rPr>
                        <a:t>Reduce</a:t>
                      </a:r>
                      <a:r>
                        <a:rPr lang="fr-CA" sz="1600" baseline="0" dirty="0" smtClean="0">
                          <a:latin typeface="+mj-lt"/>
                        </a:rPr>
                        <a:t> </a:t>
                      </a:r>
                      <a:r>
                        <a:rPr lang="fr-CA" sz="1600" baseline="0" dirty="0" err="1" smtClean="0">
                          <a:latin typeface="+mj-lt"/>
                        </a:rPr>
                        <a:t>number</a:t>
                      </a:r>
                      <a:r>
                        <a:rPr lang="fr-CA" sz="1600" dirty="0" smtClean="0">
                          <a:latin typeface="+mj-lt"/>
                        </a:rPr>
                        <a:t> </a:t>
                      </a:r>
                      <a:r>
                        <a:rPr lang="fr-CA" sz="1600" dirty="0">
                          <a:latin typeface="+mj-lt"/>
                        </a:rPr>
                        <a:t>of pages </a:t>
                      </a:r>
                      <a:r>
                        <a:rPr lang="fr-CA" sz="1600" dirty="0" smtClean="0">
                          <a:latin typeface="+mj-lt"/>
                        </a:rPr>
                        <a:t>sent out for consultation on new </a:t>
                      </a:r>
                      <a:r>
                        <a:rPr lang="fr-CA" sz="1600" dirty="0" err="1" smtClean="0">
                          <a:latin typeface="+mj-lt"/>
                        </a:rPr>
                        <a:t>requests</a:t>
                      </a:r>
                      <a:r>
                        <a:rPr lang="fr-CA" sz="1600" dirty="0" smtClean="0">
                          <a:latin typeface="+mj-lt"/>
                        </a:rPr>
                        <a:t> </a:t>
                      </a:r>
                      <a:r>
                        <a:rPr lang="fr-CA" sz="1600" dirty="0">
                          <a:latin typeface="+mj-lt"/>
                        </a:rPr>
                        <a:t>(</a:t>
                      </a:r>
                      <a:r>
                        <a:rPr lang="fr-CA" sz="1600" dirty="0" err="1">
                          <a:latin typeface="+mj-lt"/>
                        </a:rPr>
                        <a:t>approximately</a:t>
                      </a:r>
                      <a:r>
                        <a:rPr lang="fr-CA" sz="1600" dirty="0">
                          <a:latin typeface="+mj-lt"/>
                        </a:rPr>
                        <a:t> 92%)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2619845253"/>
                  </a:ext>
                </a:extLst>
              </a:tr>
              <a:tr h="432392">
                <a:tc>
                  <a:txBody>
                    <a:bodyPr/>
                    <a:lstStyle/>
                    <a:p>
                      <a:r>
                        <a:rPr lang="fr-CA" sz="1600" dirty="0" err="1" smtClean="0">
                          <a:latin typeface="+mj-lt"/>
                        </a:rPr>
                        <a:t>Increase</a:t>
                      </a:r>
                      <a:r>
                        <a:rPr lang="fr-CA" sz="1600" baseline="0" dirty="0" smtClean="0">
                          <a:latin typeface="+mj-lt"/>
                        </a:rPr>
                        <a:t> the </a:t>
                      </a:r>
                      <a:r>
                        <a:rPr lang="fr-CA" sz="1600" baseline="0" dirty="0" err="1" smtClean="0">
                          <a:latin typeface="+mj-lt"/>
                        </a:rPr>
                        <a:t>number</a:t>
                      </a:r>
                      <a:r>
                        <a:rPr lang="fr-CA" sz="1600" baseline="0" dirty="0" smtClean="0">
                          <a:latin typeface="+mj-lt"/>
                        </a:rPr>
                        <a:t> of </a:t>
                      </a:r>
                      <a:r>
                        <a:rPr lang="fr-CA" sz="1600" baseline="0" dirty="0" err="1" smtClean="0">
                          <a:latin typeface="+mj-lt"/>
                        </a:rPr>
                        <a:t>completed</a:t>
                      </a:r>
                      <a:r>
                        <a:rPr lang="fr-CA" sz="1600" baseline="0" dirty="0" smtClean="0">
                          <a:latin typeface="+mj-lt"/>
                        </a:rPr>
                        <a:t> </a:t>
                      </a:r>
                      <a:r>
                        <a:rPr lang="fr-CA" sz="1600" baseline="0" dirty="0" err="1" smtClean="0">
                          <a:latin typeface="+mj-lt"/>
                        </a:rPr>
                        <a:t>responses</a:t>
                      </a:r>
                      <a:r>
                        <a:rPr lang="fr-CA" sz="1600" baseline="0" dirty="0" smtClean="0">
                          <a:latin typeface="+mj-lt"/>
                        </a:rPr>
                        <a:t> to ATIP </a:t>
                      </a:r>
                      <a:r>
                        <a:rPr lang="fr-CA" sz="1600" baseline="0" dirty="0" err="1" smtClean="0">
                          <a:latin typeface="+mj-lt"/>
                        </a:rPr>
                        <a:t>requests</a:t>
                      </a:r>
                      <a:r>
                        <a:rPr lang="fr-CA" sz="1600" baseline="0" dirty="0" smtClean="0">
                          <a:latin typeface="+mj-lt"/>
                        </a:rPr>
                        <a:t> by</a:t>
                      </a:r>
                      <a:r>
                        <a:rPr lang="fr-CA" sz="1600" dirty="0" smtClean="0">
                          <a:latin typeface="+mj-lt"/>
                        </a:rPr>
                        <a:t> </a:t>
                      </a:r>
                      <a:r>
                        <a:rPr lang="fr-CA" sz="1600" dirty="0">
                          <a:latin typeface="+mj-lt"/>
                        </a:rPr>
                        <a:t>25</a:t>
                      </a:r>
                      <a:r>
                        <a:rPr lang="fr-CA" sz="1600" dirty="0" smtClean="0">
                          <a:latin typeface="+mj-lt"/>
                        </a:rPr>
                        <a:t>%</a:t>
                      </a:r>
                      <a:endParaRPr lang="fr-CA" sz="160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690944273"/>
                  </a:ext>
                </a:extLst>
              </a:tr>
              <a:tr h="432392">
                <a:tc>
                  <a:txBody>
                    <a:bodyPr/>
                    <a:lstStyle/>
                    <a:p>
                      <a:r>
                        <a:rPr lang="fr-CA" sz="1600" kern="1200" baseline="0" dirty="0" err="1" smtClean="0">
                          <a:solidFill>
                            <a:schemeClr val="dk1"/>
                          </a:solidFill>
                          <a:latin typeface="+mj-lt"/>
                          <a:ea typeface="+mn-ea"/>
                          <a:cs typeface="+mn-cs"/>
                          <a:hlinkClick r:id="rId3"/>
                        </a:rPr>
                        <a:t>Onboarding</a:t>
                      </a:r>
                      <a:r>
                        <a:rPr lang="fr-CA" sz="1600" kern="1200" baseline="0" dirty="0" smtClean="0">
                          <a:solidFill>
                            <a:schemeClr val="dk1"/>
                          </a:solidFill>
                          <a:latin typeface="+mj-lt"/>
                          <a:ea typeface="+mn-ea"/>
                          <a:cs typeface="+mn-cs"/>
                          <a:hlinkClick r:id="rId3"/>
                        </a:rPr>
                        <a:t> to </a:t>
                      </a:r>
                      <a:r>
                        <a:rPr lang="fr-CA" sz="1600" dirty="0" smtClean="0">
                          <a:latin typeface="+mj-lt"/>
                          <a:hlinkClick r:id="rId3"/>
                        </a:rPr>
                        <a:t>ATIP </a:t>
                      </a:r>
                      <a:r>
                        <a:rPr lang="fr-CA" sz="1600" dirty="0">
                          <a:latin typeface="+mj-lt"/>
                          <a:hlinkClick r:id="rId3"/>
                        </a:rPr>
                        <a:t>Online </a:t>
                      </a:r>
                      <a:r>
                        <a:rPr lang="fr-CA" sz="1600" dirty="0" err="1">
                          <a:latin typeface="+mj-lt"/>
                          <a:hlinkClick r:id="rId3"/>
                        </a:rPr>
                        <a:t>Request</a:t>
                      </a:r>
                      <a:r>
                        <a:rPr lang="fr-CA" sz="1600" dirty="0">
                          <a:latin typeface="+mj-lt"/>
                          <a:hlinkClick r:id="rId3"/>
                        </a:rPr>
                        <a:t> </a:t>
                      </a:r>
                      <a:r>
                        <a:rPr lang="fr-CA" sz="1600" dirty="0">
                          <a:latin typeface="+mj-lt"/>
                        </a:rPr>
                        <a:t>– </a:t>
                      </a:r>
                      <a:r>
                        <a:rPr lang="fr-CA" sz="1600" dirty="0">
                          <a:latin typeface="+mj-lt"/>
                          <a:hlinkClick r:id="rId3"/>
                        </a:rPr>
                        <a:t>AIPRP en ligne </a:t>
                      </a:r>
                      <a:endParaRPr lang="fr-CA" sz="160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1462962555"/>
                  </a:ext>
                </a:extLst>
              </a:tr>
              <a:tr h="432392">
                <a:tc>
                  <a:txBody>
                    <a:bodyPr/>
                    <a:lstStyle/>
                    <a:p>
                      <a:r>
                        <a:rPr lang="fr-CA" sz="1600" dirty="0" err="1">
                          <a:latin typeface="+mj-lt"/>
                        </a:rPr>
                        <a:t>Increase</a:t>
                      </a:r>
                      <a:r>
                        <a:rPr lang="fr-CA" sz="1600" baseline="0" dirty="0">
                          <a:latin typeface="+mj-lt"/>
                        </a:rPr>
                        <a:t> </a:t>
                      </a:r>
                      <a:r>
                        <a:rPr lang="fr-CA" sz="1600" baseline="0" dirty="0" err="1" smtClean="0">
                          <a:latin typeface="+mj-lt"/>
                        </a:rPr>
                        <a:t>number</a:t>
                      </a:r>
                      <a:r>
                        <a:rPr lang="fr-CA" sz="1600" baseline="0" dirty="0" smtClean="0">
                          <a:latin typeface="+mj-lt"/>
                        </a:rPr>
                        <a:t> of </a:t>
                      </a:r>
                      <a:r>
                        <a:rPr lang="fr-CA" sz="1600" baseline="0" dirty="0" err="1" smtClean="0">
                          <a:latin typeface="+mj-lt"/>
                        </a:rPr>
                        <a:t>workstations</a:t>
                      </a:r>
                      <a:r>
                        <a:rPr lang="fr-CA" sz="1600" baseline="0" dirty="0" smtClean="0">
                          <a:latin typeface="+mj-lt"/>
                        </a:rPr>
                        <a:t> for </a:t>
                      </a:r>
                      <a:r>
                        <a:rPr lang="fr-CA" sz="1600" baseline="0" dirty="0" err="1" smtClean="0">
                          <a:latin typeface="+mj-lt"/>
                        </a:rPr>
                        <a:t>classified</a:t>
                      </a:r>
                      <a:r>
                        <a:rPr lang="fr-CA" sz="1600" baseline="0" dirty="0" smtClean="0">
                          <a:latin typeface="+mj-lt"/>
                        </a:rPr>
                        <a:t> secret and </a:t>
                      </a:r>
                      <a:r>
                        <a:rPr lang="fr-CA" sz="1600" baseline="0" dirty="0" err="1" smtClean="0">
                          <a:latin typeface="+mj-lt"/>
                        </a:rPr>
                        <a:t>classified</a:t>
                      </a:r>
                      <a:r>
                        <a:rPr lang="fr-CA" sz="1600" baseline="0" dirty="0" smtClean="0">
                          <a:latin typeface="+mj-lt"/>
                        </a:rPr>
                        <a:t> Top Secret </a:t>
                      </a:r>
                      <a:r>
                        <a:rPr lang="fr-CA" sz="1600" baseline="0" dirty="0" err="1" smtClean="0">
                          <a:latin typeface="+mj-lt"/>
                        </a:rPr>
                        <a:t>material</a:t>
                      </a:r>
                      <a:r>
                        <a:rPr lang="fr-CA" sz="1600" baseline="0" dirty="0" smtClean="0">
                          <a:latin typeface="+mj-lt"/>
                        </a:rPr>
                        <a:t> </a:t>
                      </a:r>
                      <a:endParaRPr lang="fr-CA" sz="1600" dirty="0">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prstClr val="black"/>
                          </a:solidFill>
                          <a:effectLst/>
                          <a:uLnTx/>
                          <a:uFillTx/>
                          <a:latin typeface="+mj-lt"/>
                          <a:ea typeface="+mn-ea"/>
                          <a:cs typeface="+mn-cs"/>
                          <a:sym typeface="Wingdings" panose="05000000000000000000" pitchFamily="2" charset="2"/>
                        </a:rPr>
                        <a:t></a:t>
                      </a:r>
                      <a:endParaRPr kumimoji="0" lang="fr-CA" sz="1800" b="0" i="0" u="none" strike="noStrike" kern="1200" cap="none" spc="0" normalizeH="0" baseline="0" noProof="0" dirty="0">
                        <a:ln>
                          <a:noFill/>
                        </a:ln>
                        <a:solidFill>
                          <a:prstClr val="black"/>
                        </a:solidFill>
                        <a:effectLst/>
                        <a:uLnTx/>
                        <a:uFillTx/>
                        <a:latin typeface="+mj-lt"/>
                        <a:ea typeface="+mn-ea"/>
                        <a:cs typeface="+mn-cs"/>
                      </a:endParaRPr>
                    </a:p>
                  </a:txBody>
                  <a:tcPr anchor="ctr">
                    <a:solidFill>
                      <a:srgbClr val="00B050"/>
                    </a:solidFill>
                  </a:tcPr>
                </a:tc>
                <a:extLst>
                  <a:ext uri="{0D108BD9-81ED-4DB2-BD59-A6C34878D82A}">
                    <a16:rowId xmlns:a16="http://schemas.microsoft.com/office/drawing/2014/main" xmlns="" val="4281436019"/>
                  </a:ext>
                </a:extLst>
              </a:tr>
            </a:tbl>
          </a:graphicData>
        </a:graphic>
      </p:graphicFrame>
      <p:sp>
        <p:nvSpPr>
          <p:cNvPr id="3" name="TextBox 2"/>
          <p:cNvSpPr txBox="1"/>
          <p:nvPr/>
        </p:nvSpPr>
        <p:spPr>
          <a:xfrm>
            <a:off x="7188740" y="2188723"/>
            <a:ext cx="4640094" cy="3693319"/>
          </a:xfrm>
          <a:prstGeom prst="rect">
            <a:avLst/>
          </a:prstGeom>
          <a:noFill/>
        </p:spPr>
        <p:txBody>
          <a:bodyPr wrap="square" rtlCol="0">
            <a:spAutoFit/>
          </a:bodyPr>
          <a:lstStyle/>
          <a:p>
            <a:r>
              <a:rPr lang="en-CA" b="1" dirty="0" smtClean="0">
                <a:latin typeface="+mj-lt"/>
              </a:rPr>
              <a:t>ONGOING &amp; NEXT STEPS:</a:t>
            </a:r>
          </a:p>
          <a:p>
            <a:pPr marL="285750" indent="-285750">
              <a:buFont typeface="Arial" panose="020B0604020202020204" pitchFamily="34" charset="0"/>
              <a:buChar char="•"/>
            </a:pPr>
            <a:r>
              <a:rPr lang="en-CA" dirty="0" smtClean="0">
                <a:latin typeface="+mj-lt"/>
              </a:rPr>
              <a:t>OIC Orders and Federal Court proceedings</a:t>
            </a:r>
          </a:p>
          <a:p>
            <a:pPr marL="285750" indent="-285750">
              <a:buFont typeface="Arial" panose="020B0604020202020204" pitchFamily="34" charset="0"/>
              <a:buChar char="•"/>
            </a:pPr>
            <a:r>
              <a:rPr lang="en-CA" dirty="0" smtClean="0">
                <a:latin typeface="+mj-lt"/>
              </a:rPr>
              <a:t>New policies and procedures</a:t>
            </a:r>
          </a:p>
          <a:p>
            <a:pPr marL="742950" lvl="1" indent="-285750">
              <a:buFont typeface="Arial" panose="020B0604020202020204" pitchFamily="34" charset="0"/>
              <a:buChar char="•"/>
            </a:pPr>
            <a:r>
              <a:rPr lang="en-CA" dirty="0" smtClean="0">
                <a:latin typeface="+mj-lt"/>
              </a:rPr>
              <a:t>Delegation Instrument</a:t>
            </a:r>
          </a:p>
          <a:p>
            <a:pPr marL="742950" lvl="1" indent="-285750">
              <a:buFont typeface="Arial" panose="020B0604020202020204" pitchFamily="34" charset="0"/>
              <a:buChar char="•"/>
            </a:pPr>
            <a:r>
              <a:rPr lang="en-CA" dirty="0" smtClean="0">
                <a:latin typeface="+mj-lt"/>
              </a:rPr>
              <a:t>Archival Research</a:t>
            </a:r>
          </a:p>
          <a:p>
            <a:pPr marL="742950" lvl="1" indent="-285750">
              <a:buFont typeface="Arial" panose="020B0604020202020204" pitchFamily="34" charset="0"/>
              <a:buChar char="•"/>
            </a:pPr>
            <a:r>
              <a:rPr lang="en-CA" dirty="0" smtClean="0">
                <a:latin typeface="+mj-lt"/>
              </a:rPr>
              <a:t>Consultations</a:t>
            </a:r>
          </a:p>
          <a:p>
            <a:pPr marL="742950" lvl="1" indent="-285750">
              <a:buFont typeface="Arial" panose="020B0604020202020204" pitchFamily="34" charset="0"/>
              <a:buChar char="•"/>
            </a:pPr>
            <a:r>
              <a:rPr lang="en-CA" dirty="0" smtClean="0">
                <a:latin typeface="+mj-lt"/>
              </a:rPr>
              <a:t>Sunset Clauses</a:t>
            </a:r>
          </a:p>
          <a:p>
            <a:pPr marL="742950" lvl="1" indent="-285750">
              <a:buFont typeface="Arial" panose="020B0604020202020204" pitchFamily="34" charset="0"/>
              <a:buChar char="•"/>
            </a:pPr>
            <a:r>
              <a:rPr lang="en-CA" dirty="0" smtClean="0">
                <a:latin typeface="+mj-lt"/>
              </a:rPr>
              <a:t>Business stability and continuity</a:t>
            </a:r>
          </a:p>
          <a:p>
            <a:pPr marL="285750" indent="-285750">
              <a:buFont typeface="Arial" panose="020B0604020202020204" pitchFamily="34" charset="0"/>
              <a:buChar char="•"/>
            </a:pPr>
            <a:r>
              <a:rPr lang="en-CA" dirty="0" smtClean="0">
                <a:latin typeface="+mj-lt"/>
              </a:rPr>
              <a:t>Implement revised Proactive Access processes (such as Block Review)</a:t>
            </a:r>
          </a:p>
          <a:p>
            <a:pPr marL="285750" indent="-285750">
              <a:buFont typeface="Arial" panose="020B0604020202020204" pitchFamily="34" charset="0"/>
              <a:buChar char="•"/>
            </a:pPr>
            <a:endParaRPr lang="en-CA" dirty="0" smtClean="0">
              <a:latin typeface="+mj-lt"/>
            </a:endParaRPr>
          </a:p>
          <a:p>
            <a:endParaRPr lang="en-CA" dirty="0">
              <a:latin typeface="+mj-lt"/>
            </a:endParaRPr>
          </a:p>
        </p:txBody>
      </p:sp>
    </p:spTree>
    <p:extLst>
      <p:ext uri="{BB962C8B-B14F-4D97-AF65-F5344CB8AC3E}">
        <p14:creationId xmlns:p14="http://schemas.microsoft.com/office/powerpoint/2010/main" xmlns="" val="3131385557"/>
      </p:ext>
    </p:extLst>
  </p:cSld>
  <p:clrMapOvr>
    <a:masterClrMapping/>
  </p:clrMapOvr>
  <p:timing>
    <p:tnLst>
      <p:par>
        <p:cTn id="1" dur="indefinite" restart="never" nodeType="tmRoot"/>
      </p:par>
    </p:tnLst>
  </p:timing>
  <p:extLst mod="1">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400" dirty="0" smtClean="0"/>
              <a:t>Oh How </a:t>
            </a:r>
            <a:r>
              <a:rPr lang="en-CA" sz="3400" dirty="0"/>
              <a:t>We Have Grown!</a:t>
            </a:r>
          </a:p>
        </p:txBody>
      </p:sp>
      <p:sp>
        <p:nvSpPr>
          <p:cNvPr id="3" name="Content Placeholder 2"/>
          <p:cNvSpPr>
            <a:spLocks noGrp="1"/>
          </p:cNvSpPr>
          <p:nvPr>
            <p:ph idx="1"/>
          </p:nvPr>
        </p:nvSpPr>
        <p:spPr/>
        <p:txBody>
          <a:bodyPr/>
          <a:lstStyle/>
          <a:p>
            <a:r>
              <a:rPr lang="en-CA" sz="2400" dirty="0">
                <a:latin typeface="+mj-lt"/>
              </a:rPr>
              <a:t>ATIP has now officially become a Branch</a:t>
            </a:r>
          </a:p>
          <a:p>
            <a:r>
              <a:rPr lang="en-CA" sz="2400" dirty="0">
                <a:latin typeface="+mj-lt"/>
              </a:rPr>
              <a:t>Since spring 2022, LAC ATIP has grown to a team of more than 150 employees</a:t>
            </a:r>
          </a:p>
        </p:txBody>
      </p:sp>
      <p:graphicFrame>
        <p:nvGraphicFramePr>
          <p:cNvPr id="4" name="Content Placeholder 4">
            <a:extLst>
              <a:ext uri="{FF2B5EF4-FFF2-40B4-BE49-F238E27FC236}">
                <a16:creationId xmlns:a16="http://schemas.microsoft.com/office/drawing/2014/main" xmlns="" id="{635D7D7C-4E20-60CC-FEE8-EBF6CEED0E17}"/>
              </a:ext>
            </a:extLst>
          </p:cNvPr>
          <p:cNvGraphicFramePr>
            <a:graphicFrameLocks/>
          </p:cNvGraphicFramePr>
          <p:nvPr>
            <p:extLst>
              <p:ext uri="{D42A27DB-BD31-4B8C-83A1-F6EECF244321}">
                <p14:modId xmlns:p14="http://schemas.microsoft.com/office/powerpoint/2010/main" xmlns="" val="1631990913"/>
              </p:ext>
            </p:extLst>
          </p:nvPr>
        </p:nvGraphicFramePr>
        <p:xfrm>
          <a:off x="1182848" y="3271706"/>
          <a:ext cx="9756486" cy="26055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662686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We Are Already Doing it Differently</a:t>
            </a:r>
            <a:endParaRPr lang="en-CA" dirty="0"/>
          </a:p>
        </p:txBody>
      </p:sp>
      <p:sp>
        <p:nvSpPr>
          <p:cNvPr id="3" name="Content Placeholder 2"/>
          <p:cNvSpPr>
            <a:spLocks noGrp="1"/>
          </p:cNvSpPr>
          <p:nvPr>
            <p:ph idx="1"/>
          </p:nvPr>
        </p:nvSpPr>
        <p:spPr/>
        <p:txBody>
          <a:bodyPr/>
          <a:lstStyle/>
          <a:p>
            <a:r>
              <a:rPr lang="en-CA" dirty="0" smtClean="0">
                <a:latin typeface="+mj-lt"/>
              </a:rPr>
              <a:t>Archival Research</a:t>
            </a:r>
          </a:p>
          <a:p>
            <a:pPr lvl="1"/>
            <a:r>
              <a:rPr lang="en-CA" dirty="0" smtClean="0">
                <a:latin typeface="+mj-lt"/>
              </a:rPr>
              <a:t>Better informed analysis</a:t>
            </a:r>
          </a:p>
          <a:p>
            <a:pPr lvl="1"/>
            <a:r>
              <a:rPr lang="en-CA" dirty="0" smtClean="0">
                <a:latin typeface="+mj-lt"/>
              </a:rPr>
              <a:t>Consultation process</a:t>
            </a:r>
          </a:p>
          <a:p>
            <a:r>
              <a:rPr lang="en-CA" dirty="0">
                <a:latin typeface="+mj-lt"/>
              </a:rPr>
              <a:t>Proactive Access approaches</a:t>
            </a:r>
          </a:p>
          <a:p>
            <a:pPr lvl="1"/>
            <a:r>
              <a:rPr lang="en-CA" dirty="0">
                <a:latin typeface="+mj-lt"/>
              </a:rPr>
              <a:t>Block Review</a:t>
            </a:r>
          </a:p>
          <a:p>
            <a:r>
              <a:rPr lang="en-CA" dirty="0" smtClean="0">
                <a:latin typeface="+mj-lt"/>
              </a:rPr>
              <a:t>Declassification projects (more coming on this in panel 4)</a:t>
            </a:r>
            <a:endParaRPr lang="en-CA" dirty="0">
              <a:latin typeface="+mj-lt"/>
            </a:endParaRPr>
          </a:p>
        </p:txBody>
      </p:sp>
    </p:spTree>
    <p:extLst>
      <p:ext uri="{BB962C8B-B14F-4D97-AF65-F5344CB8AC3E}">
        <p14:creationId xmlns:p14="http://schemas.microsoft.com/office/powerpoint/2010/main" xmlns="" val="18779439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xmlns="" val="0"/>
              </a:ext>
            </a:extLst>
          </a:blip>
          <a:stretch>
            <a:fillRect/>
          </a:stretch>
        </p:blipFill>
        <p:spPr>
          <a:xfrm>
            <a:off x="0" y="1842448"/>
            <a:ext cx="12192000" cy="4176215"/>
          </a:xfrm>
          <a:prstGeom prst="rect">
            <a:avLst/>
          </a:prstGeom>
        </p:spPr>
      </p:pic>
      <p:sp>
        <p:nvSpPr>
          <p:cNvPr id="2" name="Title 1">
            <a:extLst>
              <a:ext uri="{FF2B5EF4-FFF2-40B4-BE49-F238E27FC236}">
                <a16:creationId xmlns:a16="http://schemas.microsoft.com/office/drawing/2014/main" xmlns="" id="{73A729C1-7C33-5220-BF09-AD39342C1500}"/>
              </a:ext>
            </a:extLst>
          </p:cNvPr>
          <p:cNvSpPr>
            <a:spLocks noGrp="1"/>
          </p:cNvSpPr>
          <p:nvPr>
            <p:ph type="title"/>
          </p:nvPr>
        </p:nvSpPr>
        <p:spPr/>
        <p:txBody>
          <a:bodyPr/>
          <a:lstStyle/>
          <a:p>
            <a:r>
              <a:rPr lang="en-CA" dirty="0"/>
              <a:t>Archival </a:t>
            </a:r>
            <a:r>
              <a:rPr lang="en-CA" dirty="0" smtClean="0"/>
              <a:t>Research</a:t>
            </a:r>
            <a:endParaRPr lang="en-CA" dirty="0"/>
          </a:p>
        </p:txBody>
      </p:sp>
      <p:sp>
        <p:nvSpPr>
          <p:cNvPr id="3" name="Content Placeholder 2">
            <a:extLst>
              <a:ext uri="{FF2B5EF4-FFF2-40B4-BE49-F238E27FC236}">
                <a16:creationId xmlns:a16="http://schemas.microsoft.com/office/drawing/2014/main" xmlns="" id="{FB9028C8-9CDF-B2B8-BBAF-B381C9C48DE8}"/>
              </a:ext>
            </a:extLst>
          </p:cNvPr>
          <p:cNvSpPr>
            <a:spLocks noGrp="1"/>
          </p:cNvSpPr>
          <p:nvPr>
            <p:ph idx="1"/>
          </p:nvPr>
        </p:nvSpPr>
        <p:spPr>
          <a:xfrm>
            <a:off x="609600" y="1965960"/>
            <a:ext cx="10972800" cy="3920490"/>
          </a:xfrm>
        </p:spPr>
        <p:txBody>
          <a:bodyPr/>
          <a:lstStyle/>
          <a:p>
            <a:pPr marL="0" indent="0">
              <a:buNone/>
            </a:pPr>
            <a:r>
              <a:rPr lang="en-CA" sz="2400" b="1" i="0" u="none" strike="noStrike" baseline="0" dirty="0" smtClean="0">
                <a:latin typeface="+mj-lt"/>
              </a:rPr>
              <a:t>The ATIP Archival </a:t>
            </a:r>
            <a:r>
              <a:rPr lang="en-CA" sz="2400" b="1" i="0" u="none" strike="noStrike" baseline="0" dirty="0">
                <a:latin typeface="+mj-lt"/>
              </a:rPr>
              <a:t>Research Team conducts research </a:t>
            </a:r>
            <a:r>
              <a:rPr lang="en-CA" sz="2400" b="1" i="0" u="none" strike="noStrike" baseline="0" dirty="0" smtClean="0">
                <a:latin typeface="+mj-lt"/>
              </a:rPr>
              <a:t>to </a:t>
            </a:r>
            <a:r>
              <a:rPr lang="en-CA" sz="2400" b="1" i="0" u="none" strike="noStrike" baseline="0" dirty="0">
                <a:latin typeface="+mj-lt"/>
              </a:rPr>
              <a:t>discover what information is already disclosed or publicly </a:t>
            </a:r>
            <a:r>
              <a:rPr lang="en-CA" sz="2400" b="1" dirty="0">
                <a:latin typeface="+mj-lt"/>
              </a:rPr>
              <a:t>available to </a:t>
            </a:r>
            <a:r>
              <a:rPr lang="en-CA" sz="2400" b="1" dirty="0" smtClean="0">
                <a:latin typeface="+mj-lt"/>
              </a:rPr>
              <a:t>inform LAC’s analysis in how we exercise discretion and to reduce </a:t>
            </a:r>
            <a:r>
              <a:rPr lang="en-CA" sz="2400" b="1" dirty="0">
                <a:latin typeface="+mj-lt"/>
              </a:rPr>
              <a:t>the need for </a:t>
            </a:r>
            <a:r>
              <a:rPr lang="en-CA" sz="2400" b="1" dirty="0" smtClean="0">
                <a:latin typeface="+mj-lt"/>
              </a:rPr>
              <a:t>consultations. </a:t>
            </a:r>
            <a:endParaRPr lang="en-CA" sz="2400" b="1" i="0" u="none" strike="noStrike" baseline="0" dirty="0">
              <a:latin typeface="+mj-lt"/>
            </a:endParaRPr>
          </a:p>
          <a:p>
            <a:r>
              <a:rPr lang="en-CA" sz="2400" b="1" i="0" u="none" strike="noStrike" baseline="0" dirty="0">
                <a:latin typeface="+mj-lt"/>
              </a:rPr>
              <a:t>LAC consults creating departments or other departments implicated in the </a:t>
            </a:r>
            <a:r>
              <a:rPr lang="en-CA" sz="2400" b="1" i="0" u="none" strike="noStrike" baseline="0" dirty="0" smtClean="0">
                <a:latin typeface="+mj-lt"/>
              </a:rPr>
              <a:t>records when </a:t>
            </a:r>
            <a:r>
              <a:rPr lang="en-CA" sz="2400" b="1" i="0" u="none" strike="noStrike" baseline="0" dirty="0">
                <a:latin typeface="+mj-lt"/>
              </a:rPr>
              <a:t>we identify exemptions that could still apply (not an exhaustive list):</a:t>
            </a:r>
          </a:p>
          <a:p>
            <a:pPr lvl="1"/>
            <a:r>
              <a:rPr lang="en-CA" sz="1800" b="1" i="0" u="none" strike="noStrike" baseline="0" dirty="0">
                <a:latin typeface="+mj-lt"/>
              </a:rPr>
              <a:t>International Affairs and Defence</a:t>
            </a:r>
          </a:p>
          <a:p>
            <a:pPr lvl="1"/>
            <a:r>
              <a:rPr lang="en-CA" sz="1800" b="1" i="0" u="none" strike="noStrike" baseline="0" dirty="0">
                <a:latin typeface="+mj-lt"/>
              </a:rPr>
              <a:t>Law Enforcement and Security</a:t>
            </a:r>
          </a:p>
          <a:p>
            <a:pPr lvl="1"/>
            <a:r>
              <a:rPr lang="en-CA" sz="1800" b="1" i="0" u="none" strike="noStrike" baseline="0" dirty="0">
                <a:latin typeface="+mj-lt"/>
              </a:rPr>
              <a:t>Economic interests</a:t>
            </a:r>
          </a:p>
          <a:p>
            <a:pPr lvl="1"/>
            <a:r>
              <a:rPr lang="en-CA" sz="1800" b="1" i="0" u="none" strike="noStrike" baseline="0" dirty="0" smtClean="0">
                <a:latin typeface="+mj-lt"/>
              </a:rPr>
              <a:t>Or, </a:t>
            </a:r>
            <a:r>
              <a:rPr lang="en-CA" sz="1800" b="1" i="0" u="none" strike="noStrike" baseline="0" dirty="0">
                <a:latin typeface="+mj-lt"/>
              </a:rPr>
              <a:t>when seeking advice on releasing other potentially sensitive </a:t>
            </a:r>
            <a:r>
              <a:rPr lang="en-CA" sz="1800" b="1" i="0" u="none" strike="noStrike" baseline="0" dirty="0" smtClean="0">
                <a:latin typeface="+mj-lt"/>
              </a:rPr>
              <a:t>information</a:t>
            </a:r>
            <a:endParaRPr lang="en-CA" sz="1800" b="1" i="0" u="none" strike="noStrike" baseline="0" dirty="0">
              <a:latin typeface="+mj-lt"/>
            </a:endParaRPr>
          </a:p>
        </p:txBody>
      </p:sp>
    </p:spTree>
    <p:extLst>
      <p:ext uri="{BB962C8B-B14F-4D97-AF65-F5344CB8AC3E}">
        <p14:creationId xmlns:p14="http://schemas.microsoft.com/office/powerpoint/2010/main" xmlns="" val="13869520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305" y="600853"/>
            <a:ext cx="9601067" cy="1080120"/>
          </a:xfrm>
        </p:spPr>
        <p:txBody>
          <a:bodyPr/>
          <a:lstStyle/>
          <a:p>
            <a:r>
              <a:rPr lang="en-CA" dirty="0" smtClean="0"/>
              <a:t>Proactive Access</a:t>
            </a:r>
            <a:endParaRPr lang="en-CA" dirty="0"/>
          </a:p>
        </p:txBody>
      </p:sp>
      <p:pic>
        <p:nvPicPr>
          <p:cNvPr id="5" name="Image 12">
            <a:extLst>
              <a:ext uri="{FF2B5EF4-FFF2-40B4-BE49-F238E27FC236}">
                <a16:creationId xmlns:a16="http://schemas.microsoft.com/office/drawing/2014/main" xmlns="" id="{802E36CC-BC3A-31B6-B0B1-56B382A238D4}"/>
              </a:ext>
            </a:extLst>
          </p:cNvPr>
          <p:cNvPicPr>
            <a:picLocks noChangeAspect="1"/>
          </p:cNvPicPr>
          <p:nvPr/>
        </p:nvPicPr>
        <p:blipFill>
          <a:blip r:embed="rId2" cstate="print"/>
          <a:stretch>
            <a:fillRect/>
          </a:stretch>
        </p:blipFill>
        <p:spPr>
          <a:xfrm>
            <a:off x="4647695" y="4242415"/>
            <a:ext cx="4416295" cy="664522"/>
          </a:xfrm>
          <a:prstGeom prst="rect">
            <a:avLst/>
          </a:prstGeom>
        </p:spPr>
      </p:pic>
      <p:pic>
        <p:nvPicPr>
          <p:cNvPr id="6" name="Image 13">
            <a:extLst>
              <a:ext uri="{FF2B5EF4-FFF2-40B4-BE49-F238E27FC236}">
                <a16:creationId xmlns:a16="http://schemas.microsoft.com/office/drawing/2014/main" xmlns="" id="{A981FF39-1DE9-6461-5D41-84454F69F8E2}"/>
              </a:ext>
            </a:extLst>
          </p:cNvPr>
          <p:cNvPicPr>
            <a:picLocks noChangeAspect="1"/>
          </p:cNvPicPr>
          <p:nvPr/>
        </p:nvPicPr>
        <p:blipFill>
          <a:blip r:embed="rId3" cstate="print"/>
          <a:stretch>
            <a:fillRect/>
          </a:stretch>
        </p:blipFill>
        <p:spPr>
          <a:xfrm>
            <a:off x="2433116" y="2137617"/>
            <a:ext cx="178024" cy="397936"/>
          </a:xfrm>
          <a:prstGeom prst="rect">
            <a:avLst/>
          </a:prstGeom>
        </p:spPr>
      </p:pic>
      <p:pic>
        <p:nvPicPr>
          <p:cNvPr id="8" name="Image 15">
            <a:extLst>
              <a:ext uri="{FF2B5EF4-FFF2-40B4-BE49-F238E27FC236}">
                <a16:creationId xmlns:a16="http://schemas.microsoft.com/office/drawing/2014/main" xmlns="" id="{8B2E366D-EDEA-27DC-4BDB-4FC461440506}"/>
              </a:ext>
            </a:extLst>
          </p:cNvPr>
          <p:cNvPicPr>
            <a:picLocks noChangeAspect="1"/>
          </p:cNvPicPr>
          <p:nvPr/>
        </p:nvPicPr>
        <p:blipFill>
          <a:blip r:embed="rId4" cstate="print"/>
          <a:stretch>
            <a:fillRect/>
          </a:stretch>
        </p:blipFill>
        <p:spPr>
          <a:xfrm>
            <a:off x="2869096" y="4270106"/>
            <a:ext cx="297015" cy="364784"/>
          </a:xfrm>
          <a:prstGeom prst="rect">
            <a:avLst/>
          </a:prstGeom>
        </p:spPr>
      </p:pic>
      <p:sp>
        <p:nvSpPr>
          <p:cNvPr id="9" name="TextBox 8">
            <a:extLst>
              <a:ext uri="{FF2B5EF4-FFF2-40B4-BE49-F238E27FC236}">
                <a16:creationId xmlns:a16="http://schemas.microsoft.com/office/drawing/2014/main" xmlns="" id="{D68F3D90-50A2-B290-F500-3AD71E898910}"/>
              </a:ext>
            </a:extLst>
          </p:cNvPr>
          <p:cNvSpPr txBox="1"/>
          <p:nvPr/>
        </p:nvSpPr>
        <p:spPr>
          <a:xfrm>
            <a:off x="6460349" y="2481639"/>
            <a:ext cx="5129671" cy="1754326"/>
          </a:xfrm>
          <a:prstGeom prst="rect">
            <a:avLst/>
          </a:prstGeom>
          <a:solidFill>
            <a:srgbClr val="36939A"/>
          </a:solidFill>
        </p:spPr>
        <p:txBody>
          <a:bodyPr wrap="square" rtlCol="0">
            <a:spAutoFit/>
          </a:bodyPr>
          <a:lstStyle/>
          <a:p>
            <a:pPr marL="285750" indent="-285750">
              <a:buFont typeface="Arial" panose="020B0604020202020204" pitchFamily="34" charset="0"/>
              <a:buChar char="•"/>
            </a:pPr>
            <a:r>
              <a:rPr lang="fr-CA" dirty="0">
                <a:solidFill>
                  <a:schemeClr val="bg1"/>
                </a:solidFill>
              </a:rPr>
              <a:t>Page by page, full </a:t>
            </a:r>
            <a:r>
              <a:rPr lang="fr-CA" dirty="0" err="1">
                <a:solidFill>
                  <a:schemeClr val="bg1"/>
                </a:solidFill>
              </a:rPr>
              <a:t>reviews</a:t>
            </a:r>
            <a:endParaRPr lang="fr-CA" dirty="0">
              <a:solidFill>
                <a:schemeClr val="bg1"/>
              </a:solidFill>
            </a:endParaRPr>
          </a:p>
          <a:p>
            <a:pPr marL="285750" indent="-285750">
              <a:buFont typeface="Arial" panose="020B0604020202020204" pitchFamily="34" charset="0"/>
              <a:buChar char="•"/>
            </a:pPr>
            <a:r>
              <a:rPr lang="fr-CA" dirty="0">
                <a:solidFill>
                  <a:schemeClr val="bg1"/>
                </a:solidFill>
              </a:rPr>
              <a:t>Public/</a:t>
            </a:r>
            <a:r>
              <a:rPr lang="fr-CA" dirty="0" err="1">
                <a:solidFill>
                  <a:schemeClr val="bg1"/>
                </a:solidFill>
              </a:rPr>
              <a:t>research</a:t>
            </a:r>
            <a:r>
              <a:rPr lang="fr-CA" dirty="0">
                <a:solidFill>
                  <a:schemeClr val="bg1"/>
                </a:solidFill>
              </a:rPr>
              <a:t> </a:t>
            </a:r>
            <a:r>
              <a:rPr lang="fr-CA" dirty="0" err="1">
                <a:solidFill>
                  <a:schemeClr val="bg1"/>
                </a:solidFill>
              </a:rPr>
              <a:t>interest</a:t>
            </a:r>
            <a:r>
              <a:rPr lang="fr-CA" dirty="0">
                <a:solidFill>
                  <a:schemeClr val="bg1"/>
                </a:solidFill>
              </a:rPr>
              <a:t> </a:t>
            </a:r>
            <a:r>
              <a:rPr lang="fr-CA" dirty="0" err="1">
                <a:solidFill>
                  <a:schemeClr val="bg1"/>
                </a:solidFill>
              </a:rPr>
              <a:t>is</a:t>
            </a:r>
            <a:r>
              <a:rPr lang="fr-CA" dirty="0">
                <a:solidFill>
                  <a:schemeClr val="bg1"/>
                </a:solidFill>
              </a:rPr>
              <a:t> central</a:t>
            </a:r>
          </a:p>
          <a:p>
            <a:pPr marL="285750" indent="-285750">
              <a:buFont typeface="Arial" panose="020B0604020202020204" pitchFamily="34" charset="0"/>
              <a:buChar char="•"/>
            </a:pPr>
            <a:r>
              <a:rPr lang="fr-CA" dirty="0" err="1">
                <a:solidFill>
                  <a:schemeClr val="bg1"/>
                </a:solidFill>
              </a:rPr>
              <a:t>Lower</a:t>
            </a:r>
            <a:r>
              <a:rPr lang="fr-CA" dirty="0">
                <a:solidFill>
                  <a:schemeClr val="bg1"/>
                </a:solidFill>
              </a:rPr>
              <a:t> </a:t>
            </a:r>
            <a:r>
              <a:rPr lang="fr-CA" dirty="0" err="1">
                <a:solidFill>
                  <a:schemeClr val="bg1"/>
                </a:solidFill>
              </a:rPr>
              <a:t>risk</a:t>
            </a:r>
            <a:r>
              <a:rPr lang="fr-CA" dirty="0">
                <a:solidFill>
                  <a:schemeClr val="bg1"/>
                </a:solidFill>
              </a:rPr>
              <a:t>, </a:t>
            </a:r>
            <a:r>
              <a:rPr lang="fr-CA" dirty="0" err="1">
                <a:solidFill>
                  <a:schemeClr val="bg1"/>
                </a:solidFill>
              </a:rPr>
              <a:t>possibility</a:t>
            </a:r>
            <a:r>
              <a:rPr lang="fr-CA" dirty="0">
                <a:solidFill>
                  <a:schemeClr val="bg1"/>
                </a:solidFill>
              </a:rPr>
              <a:t> to </a:t>
            </a:r>
            <a:r>
              <a:rPr lang="fr-CA" dirty="0" err="1">
                <a:solidFill>
                  <a:schemeClr val="bg1"/>
                </a:solidFill>
              </a:rPr>
              <a:t>review</a:t>
            </a:r>
            <a:r>
              <a:rPr lang="fr-CA" dirty="0">
                <a:solidFill>
                  <a:schemeClr val="bg1"/>
                </a:solidFill>
              </a:rPr>
              <a:t> records of </a:t>
            </a:r>
            <a:r>
              <a:rPr lang="fr-CA" dirty="0" err="1">
                <a:solidFill>
                  <a:schemeClr val="bg1"/>
                </a:solidFill>
              </a:rPr>
              <a:t>higher</a:t>
            </a:r>
            <a:r>
              <a:rPr lang="fr-CA" dirty="0">
                <a:solidFill>
                  <a:schemeClr val="bg1"/>
                </a:solidFill>
              </a:rPr>
              <a:t> </a:t>
            </a:r>
            <a:r>
              <a:rPr lang="fr-CA" dirty="0" err="1">
                <a:solidFill>
                  <a:schemeClr val="bg1"/>
                </a:solidFill>
              </a:rPr>
              <a:t>sensitivity</a:t>
            </a:r>
            <a:r>
              <a:rPr lang="fr-CA" dirty="0">
                <a:solidFill>
                  <a:schemeClr val="bg1"/>
                </a:solidFill>
              </a:rPr>
              <a:t> (and in </a:t>
            </a:r>
            <a:r>
              <a:rPr lang="fr-CA" dirty="0" err="1">
                <a:solidFill>
                  <a:schemeClr val="bg1"/>
                </a:solidFill>
              </a:rPr>
              <a:t>general</a:t>
            </a:r>
            <a:r>
              <a:rPr lang="fr-CA" dirty="0">
                <a:solidFill>
                  <a:schemeClr val="bg1"/>
                </a:solidFill>
              </a:rPr>
              <a:t>, </a:t>
            </a:r>
            <a:r>
              <a:rPr lang="fr-CA" dirty="0" err="1">
                <a:solidFill>
                  <a:schemeClr val="bg1"/>
                </a:solidFill>
              </a:rPr>
              <a:t>higher</a:t>
            </a:r>
            <a:r>
              <a:rPr lang="fr-CA" dirty="0">
                <a:solidFill>
                  <a:schemeClr val="bg1"/>
                </a:solidFill>
              </a:rPr>
              <a:t> public </a:t>
            </a:r>
            <a:r>
              <a:rPr lang="fr-CA" dirty="0" err="1">
                <a:solidFill>
                  <a:schemeClr val="bg1"/>
                </a:solidFill>
              </a:rPr>
              <a:t>interest</a:t>
            </a:r>
            <a:r>
              <a:rPr lang="fr-CA" dirty="0">
                <a:solidFill>
                  <a:schemeClr val="bg1"/>
                </a:solidFill>
              </a:rPr>
              <a:t>)</a:t>
            </a:r>
          </a:p>
          <a:p>
            <a:pPr marL="285750" indent="-285750">
              <a:buFont typeface="Arial" panose="020B0604020202020204" pitchFamily="34" charset="0"/>
              <a:buChar char="•"/>
            </a:pPr>
            <a:r>
              <a:rPr lang="fr-CA" dirty="0">
                <a:solidFill>
                  <a:schemeClr val="bg1"/>
                </a:solidFill>
              </a:rPr>
              <a:t>Time-</a:t>
            </a:r>
            <a:r>
              <a:rPr lang="fr-CA" dirty="0" err="1">
                <a:solidFill>
                  <a:schemeClr val="bg1"/>
                </a:solidFill>
              </a:rPr>
              <a:t>consuming</a:t>
            </a:r>
            <a:r>
              <a:rPr lang="fr-CA" dirty="0">
                <a:solidFill>
                  <a:schemeClr val="bg1"/>
                </a:solidFill>
              </a:rPr>
              <a:t> </a:t>
            </a:r>
            <a:r>
              <a:rPr lang="fr-CA" dirty="0" err="1">
                <a:solidFill>
                  <a:schemeClr val="bg1"/>
                </a:solidFill>
              </a:rPr>
              <a:t>processes</a:t>
            </a:r>
            <a:r>
              <a:rPr lang="fr-CA" dirty="0">
                <a:solidFill>
                  <a:schemeClr val="bg1"/>
                </a:solidFill>
              </a:rPr>
              <a:t> </a:t>
            </a:r>
            <a:r>
              <a:rPr lang="fr-CA" dirty="0" err="1">
                <a:solidFill>
                  <a:schemeClr val="bg1"/>
                </a:solidFill>
              </a:rPr>
              <a:t>that</a:t>
            </a:r>
            <a:r>
              <a:rPr lang="fr-CA" dirty="0">
                <a:solidFill>
                  <a:schemeClr val="bg1"/>
                </a:solidFill>
              </a:rPr>
              <a:t> </a:t>
            </a:r>
            <a:r>
              <a:rPr lang="fr-CA" dirty="0" err="1">
                <a:solidFill>
                  <a:schemeClr val="bg1"/>
                </a:solidFill>
              </a:rPr>
              <a:t>can</a:t>
            </a:r>
            <a:r>
              <a:rPr lang="fr-CA" dirty="0">
                <a:solidFill>
                  <a:schemeClr val="bg1"/>
                </a:solidFill>
              </a:rPr>
              <a:t> </a:t>
            </a:r>
            <a:r>
              <a:rPr lang="fr-CA" dirty="0" err="1">
                <a:solidFill>
                  <a:schemeClr val="bg1"/>
                </a:solidFill>
              </a:rPr>
              <a:t>be</a:t>
            </a:r>
            <a:r>
              <a:rPr lang="fr-CA" dirty="0">
                <a:solidFill>
                  <a:schemeClr val="bg1"/>
                </a:solidFill>
              </a:rPr>
              <a:t> </a:t>
            </a:r>
            <a:r>
              <a:rPr lang="fr-CA" dirty="0" err="1">
                <a:solidFill>
                  <a:schemeClr val="bg1"/>
                </a:solidFill>
              </a:rPr>
              <a:t>very</a:t>
            </a:r>
            <a:r>
              <a:rPr lang="fr-CA" dirty="0">
                <a:solidFill>
                  <a:schemeClr val="bg1"/>
                </a:solidFill>
              </a:rPr>
              <a:t> </a:t>
            </a:r>
            <a:r>
              <a:rPr lang="fr-CA" dirty="0" err="1">
                <a:solidFill>
                  <a:schemeClr val="bg1"/>
                </a:solidFill>
              </a:rPr>
              <a:t>lengthy</a:t>
            </a:r>
            <a:r>
              <a:rPr lang="fr-CA" dirty="0">
                <a:solidFill>
                  <a:schemeClr val="bg1"/>
                </a:solidFill>
              </a:rPr>
              <a:t>, </a:t>
            </a:r>
            <a:r>
              <a:rPr lang="fr-CA" dirty="0" err="1">
                <a:solidFill>
                  <a:schemeClr val="bg1"/>
                </a:solidFill>
              </a:rPr>
              <a:t>with</a:t>
            </a:r>
            <a:r>
              <a:rPr lang="fr-CA" dirty="0">
                <a:solidFill>
                  <a:schemeClr val="bg1"/>
                </a:solidFill>
              </a:rPr>
              <a:t> </a:t>
            </a:r>
            <a:r>
              <a:rPr lang="fr-CA" dirty="0" err="1">
                <a:solidFill>
                  <a:schemeClr val="bg1"/>
                </a:solidFill>
              </a:rPr>
              <a:t>material</a:t>
            </a:r>
            <a:r>
              <a:rPr lang="fr-CA" dirty="0">
                <a:solidFill>
                  <a:schemeClr val="bg1"/>
                </a:solidFill>
              </a:rPr>
              <a:t> </a:t>
            </a:r>
            <a:r>
              <a:rPr lang="fr-CA" dirty="0" err="1">
                <a:solidFill>
                  <a:schemeClr val="bg1"/>
                </a:solidFill>
              </a:rPr>
              <a:t>redaction</a:t>
            </a:r>
            <a:endParaRPr lang="en-CA" dirty="0">
              <a:solidFill>
                <a:schemeClr val="bg1"/>
              </a:solidFill>
            </a:endParaRPr>
          </a:p>
        </p:txBody>
      </p:sp>
      <p:sp>
        <p:nvSpPr>
          <p:cNvPr id="10" name="TextBox 9">
            <a:extLst>
              <a:ext uri="{FF2B5EF4-FFF2-40B4-BE49-F238E27FC236}">
                <a16:creationId xmlns:a16="http://schemas.microsoft.com/office/drawing/2014/main" xmlns="" id="{5946F529-CA42-15FA-407B-E75B0C6A66C5}"/>
              </a:ext>
            </a:extLst>
          </p:cNvPr>
          <p:cNvSpPr txBox="1"/>
          <p:nvPr/>
        </p:nvSpPr>
        <p:spPr>
          <a:xfrm>
            <a:off x="605791" y="2471603"/>
            <a:ext cx="5120640" cy="1754326"/>
          </a:xfrm>
          <a:prstGeom prst="rect">
            <a:avLst/>
          </a:prstGeom>
          <a:solidFill>
            <a:srgbClr val="36939A"/>
          </a:solidFill>
        </p:spPr>
        <p:txBody>
          <a:bodyPr wrap="square" rtlCol="0">
            <a:spAutoFit/>
          </a:bodyPr>
          <a:lstStyle/>
          <a:p>
            <a:pPr marL="285750" indent="-285750">
              <a:buFont typeface="Arial" panose="020B0604020202020204" pitchFamily="34" charset="0"/>
              <a:buChar char="•"/>
            </a:pPr>
            <a:r>
              <a:rPr lang="fr-CA" dirty="0" err="1">
                <a:solidFill>
                  <a:schemeClr val="bg1"/>
                </a:solidFill>
              </a:rPr>
              <a:t>Risk-based</a:t>
            </a:r>
            <a:r>
              <a:rPr lang="fr-CA" dirty="0">
                <a:solidFill>
                  <a:schemeClr val="bg1"/>
                </a:solidFill>
              </a:rPr>
              <a:t> </a:t>
            </a:r>
            <a:r>
              <a:rPr lang="fr-CA" dirty="0" err="1">
                <a:solidFill>
                  <a:schemeClr val="bg1"/>
                </a:solidFill>
              </a:rPr>
              <a:t>approach</a:t>
            </a:r>
            <a:r>
              <a:rPr lang="fr-CA" dirty="0">
                <a:solidFill>
                  <a:schemeClr val="bg1"/>
                </a:solidFill>
              </a:rPr>
              <a:t>, but </a:t>
            </a:r>
            <a:r>
              <a:rPr lang="fr-CA" dirty="0" err="1">
                <a:solidFill>
                  <a:schemeClr val="bg1"/>
                </a:solidFill>
              </a:rPr>
              <a:t>risk</a:t>
            </a:r>
            <a:r>
              <a:rPr lang="fr-CA" dirty="0">
                <a:solidFill>
                  <a:schemeClr val="bg1"/>
                </a:solidFill>
              </a:rPr>
              <a:t> </a:t>
            </a:r>
            <a:r>
              <a:rPr lang="fr-CA" dirty="0" err="1">
                <a:solidFill>
                  <a:schemeClr val="bg1"/>
                </a:solidFill>
              </a:rPr>
              <a:t>is</a:t>
            </a:r>
            <a:r>
              <a:rPr lang="fr-CA" dirty="0">
                <a:solidFill>
                  <a:schemeClr val="bg1"/>
                </a:solidFill>
              </a:rPr>
              <a:t> </a:t>
            </a:r>
            <a:r>
              <a:rPr lang="fr-CA" dirty="0" err="1">
                <a:solidFill>
                  <a:schemeClr val="bg1"/>
                </a:solidFill>
              </a:rPr>
              <a:t>mitigated</a:t>
            </a:r>
            <a:endParaRPr lang="fr-CA" dirty="0">
              <a:solidFill>
                <a:schemeClr val="bg1"/>
              </a:solidFill>
            </a:endParaRPr>
          </a:p>
          <a:p>
            <a:pPr marL="285750" indent="-285750">
              <a:buFont typeface="Arial" panose="020B0604020202020204" pitchFamily="34" charset="0"/>
              <a:buChar char="•"/>
            </a:pPr>
            <a:r>
              <a:rPr lang="fr-CA" dirty="0" err="1">
                <a:solidFill>
                  <a:schemeClr val="bg1"/>
                </a:solidFill>
              </a:rPr>
              <a:t>Ideal</a:t>
            </a:r>
            <a:r>
              <a:rPr lang="fr-CA" dirty="0">
                <a:solidFill>
                  <a:schemeClr val="bg1"/>
                </a:solidFill>
              </a:rPr>
              <a:t> for </a:t>
            </a:r>
            <a:r>
              <a:rPr lang="fr-CA" dirty="0" err="1">
                <a:solidFill>
                  <a:schemeClr val="bg1"/>
                </a:solidFill>
              </a:rPr>
              <a:t>series</a:t>
            </a:r>
            <a:r>
              <a:rPr lang="fr-CA" dirty="0">
                <a:solidFill>
                  <a:schemeClr val="bg1"/>
                </a:solidFill>
              </a:rPr>
              <a:t> of records (blocks) </a:t>
            </a:r>
          </a:p>
          <a:p>
            <a:pPr marL="285750" indent="-285750">
              <a:buFont typeface="Arial" panose="020B0604020202020204" pitchFamily="34" charset="0"/>
              <a:buChar char="•"/>
            </a:pPr>
            <a:r>
              <a:rPr lang="fr-CA" dirty="0">
                <a:solidFill>
                  <a:schemeClr val="bg1"/>
                </a:solidFill>
              </a:rPr>
              <a:t>There are exemptions</a:t>
            </a:r>
          </a:p>
          <a:p>
            <a:pPr marL="285750" indent="-285750">
              <a:buFont typeface="Arial" panose="020B0604020202020204" pitchFamily="34" charset="0"/>
              <a:buChar char="•"/>
            </a:pPr>
            <a:r>
              <a:rPr lang="fr-CA" dirty="0">
                <a:solidFill>
                  <a:schemeClr val="bg1"/>
                </a:solidFill>
              </a:rPr>
              <a:t>High </a:t>
            </a:r>
            <a:r>
              <a:rPr lang="fr-CA" dirty="0" err="1">
                <a:solidFill>
                  <a:schemeClr val="bg1"/>
                </a:solidFill>
              </a:rPr>
              <a:t>reward</a:t>
            </a:r>
            <a:r>
              <a:rPr lang="fr-CA" dirty="0">
                <a:solidFill>
                  <a:schemeClr val="bg1"/>
                </a:solidFill>
              </a:rPr>
              <a:t>- </a:t>
            </a:r>
            <a:r>
              <a:rPr lang="fr-CA" dirty="0" err="1">
                <a:solidFill>
                  <a:schemeClr val="bg1"/>
                </a:solidFill>
              </a:rPr>
              <a:t>Preferred</a:t>
            </a:r>
            <a:r>
              <a:rPr lang="fr-CA" dirty="0">
                <a:solidFill>
                  <a:schemeClr val="bg1"/>
                </a:solidFill>
              </a:rPr>
              <a:t> </a:t>
            </a:r>
            <a:r>
              <a:rPr lang="fr-CA" dirty="0" err="1">
                <a:solidFill>
                  <a:schemeClr val="bg1"/>
                </a:solidFill>
              </a:rPr>
              <a:t>approach</a:t>
            </a:r>
            <a:r>
              <a:rPr lang="fr-CA" dirty="0">
                <a:solidFill>
                  <a:schemeClr val="bg1"/>
                </a:solidFill>
              </a:rPr>
              <a:t> </a:t>
            </a:r>
            <a:r>
              <a:rPr lang="fr-CA" dirty="0" err="1">
                <a:solidFill>
                  <a:schemeClr val="bg1"/>
                </a:solidFill>
              </a:rPr>
              <a:t>whenever</a:t>
            </a:r>
            <a:r>
              <a:rPr lang="fr-CA" dirty="0">
                <a:solidFill>
                  <a:schemeClr val="bg1"/>
                </a:solidFill>
              </a:rPr>
              <a:t> possible </a:t>
            </a:r>
          </a:p>
          <a:p>
            <a:pPr marL="285750" indent="-285750">
              <a:buFont typeface="Arial" panose="020B0604020202020204" pitchFamily="34" charset="0"/>
              <a:buChar char="•"/>
            </a:pPr>
            <a:r>
              <a:rPr lang="fr-CA" dirty="0">
                <a:solidFill>
                  <a:schemeClr val="bg1"/>
                </a:solidFill>
              </a:rPr>
              <a:t>No in-file </a:t>
            </a:r>
            <a:r>
              <a:rPr lang="fr-CA" dirty="0" err="1">
                <a:solidFill>
                  <a:schemeClr val="bg1"/>
                </a:solidFill>
              </a:rPr>
              <a:t>redaction</a:t>
            </a:r>
            <a:r>
              <a:rPr lang="fr-CA" dirty="0">
                <a:solidFill>
                  <a:schemeClr val="bg1"/>
                </a:solidFill>
              </a:rPr>
              <a:t>; </a:t>
            </a:r>
            <a:r>
              <a:rPr lang="fr-CA" dirty="0" err="1">
                <a:solidFill>
                  <a:schemeClr val="bg1"/>
                </a:solidFill>
              </a:rPr>
              <a:t>either</a:t>
            </a:r>
            <a:r>
              <a:rPr lang="fr-CA" dirty="0">
                <a:solidFill>
                  <a:schemeClr val="bg1"/>
                </a:solidFill>
              </a:rPr>
              <a:t> </a:t>
            </a:r>
            <a:r>
              <a:rPr lang="fr-CA" dirty="0" err="1">
                <a:solidFill>
                  <a:schemeClr val="bg1"/>
                </a:solidFill>
              </a:rPr>
              <a:t>it’s</a:t>
            </a:r>
            <a:r>
              <a:rPr lang="fr-CA" dirty="0">
                <a:solidFill>
                  <a:schemeClr val="bg1"/>
                </a:solidFill>
              </a:rPr>
              <a:t> open or </a:t>
            </a:r>
            <a:r>
              <a:rPr lang="fr-CA" dirty="0" err="1">
                <a:solidFill>
                  <a:schemeClr val="bg1"/>
                </a:solidFill>
              </a:rPr>
              <a:t>it’s</a:t>
            </a:r>
            <a:r>
              <a:rPr lang="fr-CA" dirty="0">
                <a:solidFill>
                  <a:schemeClr val="bg1"/>
                </a:solidFill>
              </a:rPr>
              <a:t> </a:t>
            </a:r>
            <a:r>
              <a:rPr lang="fr-CA" dirty="0" smtClean="0">
                <a:solidFill>
                  <a:schemeClr val="bg1"/>
                </a:solidFill>
              </a:rPr>
              <a:t>not</a:t>
            </a:r>
            <a:endParaRPr lang="fr-CA" dirty="0">
              <a:solidFill>
                <a:schemeClr val="bg1"/>
              </a:solidFill>
            </a:endParaRPr>
          </a:p>
        </p:txBody>
      </p:sp>
      <p:sp>
        <p:nvSpPr>
          <p:cNvPr id="11" name="TextBox 10">
            <a:extLst>
              <a:ext uri="{FF2B5EF4-FFF2-40B4-BE49-F238E27FC236}">
                <a16:creationId xmlns:a16="http://schemas.microsoft.com/office/drawing/2014/main" xmlns="" id="{5976A3B6-775A-B3D8-BEC0-2CDB97062C50}"/>
              </a:ext>
            </a:extLst>
          </p:cNvPr>
          <p:cNvSpPr txBox="1"/>
          <p:nvPr/>
        </p:nvSpPr>
        <p:spPr>
          <a:xfrm>
            <a:off x="6670975" y="1769048"/>
            <a:ext cx="2754217" cy="369332"/>
          </a:xfrm>
          <a:prstGeom prst="rect">
            <a:avLst/>
          </a:prstGeom>
          <a:solidFill>
            <a:srgbClr val="91BF9A"/>
          </a:solidFill>
        </p:spPr>
        <p:txBody>
          <a:bodyPr wrap="square" rtlCol="0">
            <a:spAutoFit/>
          </a:bodyPr>
          <a:lstStyle/>
          <a:p>
            <a:pPr algn="ctr"/>
            <a:r>
              <a:rPr lang="fr-CA" dirty="0"/>
              <a:t>Proactive </a:t>
            </a:r>
            <a:r>
              <a:rPr lang="fr-CA" dirty="0" err="1"/>
              <a:t>Review</a:t>
            </a:r>
            <a:r>
              <a:rPr lang="fr-CA" dirty="0"/>
              <a:t> (</a:t>
            </a:r>
            <a:r>
              <a:rPr lang="fr-CA" dirty="0" err="1"/>
              <a:t>ProR</a:t>
            </a:r>
            <a:r>
              <a:rPr lang="fr-CA" dirty="0"/>
              <a:t>)</a:t>
            </a:r>
            <a:endParaRPr lang="en-CA" dirty="0"/>
          </a:p>
        </p:txBody>
      </p:sp>
      <p:sp>
        <p:nvSpPr>
          <p:cNvPr id="12" name="TextBox 11">
            <a:extLst>
              <a:ext uri="{FF2B5EF4-FFF2-40B4-BE49-F238E27FC236}">
                <a16:creationId xmlns:a16="http://schemas.microsoft.com/office/drawing/2014/main" xmlns="" id="{4E8F8222-2739-ACA5-F846-BB8455E2C747}"/>
              </a:ext>
            </a:extLst>
          </p:cNvPr>
          <p:cNvSpPr txBox="1"/>
          <p:nvPr/>
        </p:nvSpPr>
        <p:spPr>
          <a:xfrm>
            <a:off x="1145020" y="1768285"/>
            <a:ext cx="2754217" cy="369332"/>
          </a:xfrm>
          <a:prstGeom prst="rect">
            <a:avLst/>
          </a:prstGeom>
          <a:solidFill>
            <a:srgbClr val="91BF9A"/>
          </a:solidFill>
        </p:spPr>
        <p:txBody>
          <a:bodyPr wrap="square" rtlCol="0">
            <a:spAutoFit/>
          </a:bodyPr>
          <a:lstStyle/>
          <a:p>
            <a:pPr algn="ctr"/>
            <a:r>
              <a:rPr lang="fr-CA" dirty="0"/>
              <a:t>Block </a:t>
            </a:r>
            <a:r>
              <a:rPr lang="fr-CA" dirty="0" err="1"/>
              <a:t>Review</a:t>
            </a:r>
            <a:r>
              <a:rPr lang="fr-CA" dirty="0"/>
              <a:t> (BR)</a:t>
            </a:r>
            <a:endParaRPr lang="en-CA" dirty="0"/>
          </a:p>
        </p:txBody>
      </p:sp>
      <p:sp>
        <p:nvSpPr>
          <p:cNvPr id="13" name="TextBox 12">
            <a:extLst>
              <a:ext uri="{FF2B5EF4-FFF2-40B4-BE49-F238E27FC236}">
                <a16:creationId xmlns:a16="http://schemas.microsoft.com/office/drawing/2014/main" xmlns="" id="{068B4875-27C1-DB07-9FE0-2469630241CA}"/>
              </a:ext>
            </a:extLst>
          </p:cNvPr>
          <p:cNvSpPr txBox="1"/>
          <p:nvPr/>
        </p:nvSpPr>
        <p:spPr>
          <a:xfrm>
            <a:off x="1893478" y="4653345"/>
            <a:ext cx="2754217" cy="369332"/>
          </a:xfrm>
          <a:prstGeom prst="rect">
            <a:avLst/>
          </a:prstGeom>
          <a:solidFill>
            <a:srgbClr val="91BF9A"/>
          </a:solidFill>
        </p:spPr>
        <p:txBody>
          <a:bodyPr wrap="square" rtlCol="0">
            <a:spAutoFit/>
          </a:bodyPr>
          <a:lstStyle/>
          <a:p>
            <a:pPr algn="ctr"/>
            <a:r>
              <a:rPr lang="fr-CA" dirty="0" err="1"/>
              <a:t>Rejected</a:t>
            </a:r>
            <a:r>
              <a:rPr lang="fr-CA" dirty="0"/>
              <a:t> candidates</a:t>
            </a:r>
            <a:endParaRPr lang="en-CA" dirty="0"/>
          </a:p>
        </p:txBody>
      </p:sp>
      <p:grpSp>
        <p:nvGrpSpPr>
          <p:cNvPr id="14" name="Group 13">
            <a:extLst>
              <a:ext uri="{FF2B5EF4-FFF2-40B4-BE49-F238E27FC236}">
                <a16:creationId xmlns:a16="http://schemas.microsoft.com/office/drawing/2014/main" xmlns="" id="{96C49F40-8B8E-9E17-DCF3-8062F952066A}"/>
              </a:ext>
            </a:extLst>
          </p:cNvPr>
          <p:cNvGrpSpPr/>
          <p:nvPr/>
        </p:nvGrpSpPr>
        <p:grpSpPr>
          <a:xfrm>
            <a:off x="2538415" y="5143345"/>
            <a:ext cx="6916780" cy="832315"/>
            <a:chOff x="973116" y="5405807"/>
            <a:chExt cx="7321001" cy="1261051"/>
          </a:xfrm>
        </p:grpSpPr>
        <p:sp>
          <p:nvSpPr>
            <p:cNvPr id="15" name="Right Triangle 14">
              <a:extLst>
                <a:ext uri="{FF2B5EF4-FFF2-40B4-BE49-F238E27FC236}">
                  <a16:creationId xmlns:a16="http://schemas.microsoft.com/office/drawing/2014/main" xmlns="" id="{0E89A3DF-2AF1-197D-DA4F-9A06AB318391}"/>
                </a:ext>
              </a:extLst>
            </p:cNvPr>
            <p:cNvSpPr/>
            <p:nvPr/>
          </p:nvSpPr>
          <p:spPr>
            <a:xfrm>
              <a:off x="973116" y="5405807"/>
              <a:ext cx="7321001" cy="1236848"/>
            </a:xfrm>
            <a:prstGeom prst="rtTriangle">
              <a:avLst/>
            </a:prstGeom>
            <a:solidFill>
              <a:srgbClr val="B3B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err="1"/>
                <a:t>Level</a:t>
              </a:r>
              <a:r>
                <a:rPr lang="fr-CA" dirty="0"/>
                <a:t> of </a:t>
              </a:r>
              <a:r>
                <a:rPr lang="fr-CA" dirty="0" err="1"/>
                <a:t>risk</a:t>
              </a:r>
              <a:endParaRPr lang="en-CA" dirty="0"/>
            </a:p>
          </p:txBody>
        </p:sp>
        <p:sp>
          <p:nvSpPr>
            <p:cNvPr id="16" name="Right Triangle 15">
              <a:extLst>
                <a:ext uri="{FF2B5EF4-FFF2-40B4-BE49-F238E27FC236}">
                  <a16:creationId xmlns:a16="http://schemas.microsoft.com/office/drawing/2014/main" xmlns="" id="{4297BA96-323D-DFB5-2FFC-DEFFA9A47F2B}"/>
                </a:ext>
              </a:extLst>
            </p:cNvPr>
            <p:cNvSpPr/>
            <p:nvPr/>
          </p:nvSpPr>
          <p:spPr>
            <a:xfrm rot="10800000">
              <a:off x="973117" y="5405807"/>
              <a:ext cx="7321000" cy="1261051"/>
            </a:xfrm>
            <a:prstGeom prst="rtTriangle">
              <a:avLst/>
            </a:prstGeom>
            <a:solidFill>
              <a:srgbClr val="1F596F"/>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CA" dirty="0"/>
            </a:p>
          </p:txBody>
        </p:sp>
        <p:sp>
          <p:nvSpPr>
            <p:cNvPr id="17" name="TextBox 16">
              <a:extLst>
                <a:ext uri="{FF2B5EF4-FFF2-40B4-BE49-F238E27FC236}">
                  <a16:creationId xmlns:a16="http://schemas.microsoft.com/office/drawing/2014/main" xmlns="" id="{08503E4D-21D1-1BAA-5DBC-6970FBD0691C}"/>
                </a:ext>
              </a:extLst>
            </p:cNvPr>
            <p:cNvSpPr txBox="1"/>
            <p:nvPr/>
          </p:nvSpPr>
          <p:spPr>
            <a:xfrm>
              <a:off x="5556721" y="5599104"/>
              <a:ext cx="1376079" cy="170592"/>
            </a:xfrm>
            <a:prstGeom prst="rect">
              <a:avLst/>
            </a:prstGeom>
            <a:noFill/>
          </p:spPr>
          <p:txBody>
            <a:bodyPr wrap="square" rtlCol="0">
              <a:spAutoFit/>
            </a:bodyPr>
            <a:lstStyle/>
            <a:p>
              <a:r>
                <a:rPr lang="fr-CA" dirty="0">
                  <a:solidFill>
                    <a:schemeClr val="bg1"/>
                  </a:solidFill>
                </a:rPr>
                <a:t>Time </a:t>
              </a:r>
              <a:r>
                <a:rPr lang="fr-CA" dirty="0" err="1">
                  <a:solidFill>
                    <a:schemeClr val="bg1"/>
                  </a:solidFill>
                </a:rPr>
                <a:t>Spent</a:t>
              </a:r>
              <a:endParaRPr lang="en-CA" dirty="0">
                <a:solidFill>
                  <a:schemeClr val="bg1"/>
                </a:solidFill>
              </a:endParaRPr>
            </a:p>
          </p:txBody>
        </p:sp>
      </p:grpSp>
      <p:pic>
        <p:nvPicPr>
          <p:cNvPr id="18" name="Image 13">
            <a:extLst>
              <a:ext uri="{FF2B5EF4-FFF2-40B4-BE49-F238E27FC236}">
                <a16:creationId xmlns:a16="http://schemas.microsoft.com/office/drawing/2014/main" xmlns="" id="{A981FF39-1DE9-6461-5D41-84454F69F8E2}"/>
              </a:ext>
            </a:extLst>
          </p:cNvPr>
          <p:cNvPicPr>
            <a:picLocks noChangeAspect="1"/>
          </p:cNvPicPr>
          <p:nvPr/>
        </p:nvPicPr>
        <p:blipFill>
          <a:blip r:embed="rId3" cstate="print"/>
          <a:stretch>
            <a:fillRect/>
          </a:stretch>
        </p:blipFill>
        <p:spPr>
          <a:xfrm>
            <a:off x="7578323" y="2119622"/>
            <a:ext cx="178024" cy="397936"/>
          </a:xfrm>
          <a:prstGeom prst="rect">
            <a:avLst/>
          </a:prstGeom>
        </p:spPr>
      </p:pic>
    </p:spTree>
    <p:extLst>
      <p:ext uri="{BB962C8B-B14F-4D97-AF65-F5344CB8AC3E}">
        <p14:creationId xmlns:p14="http://schemas.microsoft.com/office/powerpoint/2010/main" xmlns="" val="565938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456_LAC_ppt_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C Brand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LAC PPT Template with Vision 2030 statement_EN" id="{CB7F0AA8-F371-47D2-856D-F82B55B2B47F}" vid="{B3FFE3CA-980A-4D8A-B3A8-354CD1740B0E}"/>
    </a:ext>
  </a:extLst>
</a:theme>
</file>

<file path=ppt/theme/theme2.xml><?xml version="1.0" encoding="utf-8"?>
<a:theme xmlns:a="http://schemas.openxmlformats.org/drawingml/2006/main" name="456_LAC_ppt_f">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LAC Branding">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BLApprovalHistory xmlns="588dd58b-c235-4de7-be6d-a821336e58b0" xsi:nil="true"/>
    <BLApprovalStatus xmlns="588dd58b-c235-4de7-be6d-a821336e58b0" xsi:nil="true"/>
    <Document_x0020_Category xmlns="63308a0f-448b-4502-a5c9-8999a9d7dd76" xsi:nil="true"/>
    <_dlc_DocId xmlns="9c7b64a9-7dcb-496c-9b16-ac5eef1d54ce">LAC4ACC-1894743005-367</_dlc_DocId>
    <BLApprovers xmlns="588dd58b-c235-4de7-be6d-a821336e58b0" xsi:nil="true"/>
    <_dlc_DocIdUrl xmlns="9c7b64a9-7dcb-496c-9b16-ac5eef1d54ce">
      <Url>http://collaboration/sites/access/ATIPPRW/_layouts/15/DocIdRedir.aspx?ID=LAC4ACC-1894743005-367</Url>
      <Description>LAC4ACC-1894743005-367</Description>
    </_dlc_DocIdUrl>
    <BLApprovalDate xmlns="588dd58b-c235-4de7-be6d-a821336e58b0" xsi:nil="true"/>
    <Fiscal_x0020_Year xmlns="588dd58b-c235-4de7-be6d-a821336e58b0">N/A</Fiscal_x0020_Year>
    <StartDate xmlns="http://schemas.microsoft.com/sharepoint/v3">2023-06-08T04:00:00+00:00</StartDate>
    <_EndDate xmlns="http://schemas.microsoft.com/sharepoint/v3/fields" xsi:nil="true"/>
    <_Status xmlns="http://schemas.microsoft.com/sharepoint/v3/fields">Open</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SharedContentType xmlns="Microsoft.SharePoint.Taxonomy.ContentTypeSync" SourceId="5341ffb6-9f44-4f1b-9ccc-ac841d6afe01" ContentTypeId="0x01010024622CEE4F75AB49B80692C33C5783CC" PreviousValue="false"/>
</file>

<file path=customXml/item5.xml><?xml version="1.0" encoding="utf-8"?>
<ct:contentTypeSchema xmlns:ct="http://schemas.microsoft.com/office/2006/metadata/contentType" xmlns:ma="http://schemas.microsoft.com/office/2006/metadata/properties/metaAttributes" ct:_="" ma:_="" ma:contentTypeName="LAC PowerPoint" ma:contentTypeID="0x01010024622CEE4F75AB49B80692C33C5783CC008FD1CDF51FDF7546BD7577DB5C16D1FA" ma:contentTypeVersion="103" ma:contentTypeDescription="" ma:contentTypeScope="" ma:versionID="e7acce49a4b565a280f7c155dd0c018c">
  <xsd:schema xmlns:xsd="http://www.w3.org/2001/XMLSchema" xmlns:xs="http://www.w3.org/2001/XMLSchema" xmlns:p="http://schemas.microsoft.com/office/2006/metadata/properties" xmlns:ns1="http://schemas.microsoft.com/sharepoint/v3" xmlns:ns2="588dd58b-c235-4de7-be6d-a821336e58b0" xmlns:ns3="http://schemas.microsoft.com/sharepoint/v3/fields" xmlns:ns4="63308a0f-448b-4502-a5c9-8999a9d7dd76" xmlns:ns5="9c7b64a9-7dcb-496c-9b16-ac5eef1d54ce" targetNamespace="http://schemas.microsoft.com/office/2006/metadata/properties" ma:root="true" ma:fieldsID="c2e3c2ec40087ec15fb3d783e3c2af7e" ns1:_="" ns2:_="" ns3:_="" ns4:_="" ns5:_="">
    <xsd:import namespace="http://schemas.microsoft.com/sharepoint/v3"/>
    <xsd:import namespace="588dd58b-c235-4de7-be6d-a821336e58b0"/>
    <xsd:import namespace="http://schemas.microsoft.com/sharepoint/v3/fields"/>
    <xsd:import namespace="63308a0f-448b-4502-a5c9-8999a9d7dd76"/>
    <xsd:import namespace="9c7b64a9-7dcb-496c-9b16-ac5eef1d54ce"/>
    <xsd:element name="properties">
      <xsd:complexType>
        <xsd:sequence>
          <xsd:element name="documentManagement">
            <xsd:complexType>
              <xsd:all>
                <xsd:element ref="ns2:BLApprovalDate" minOccurs="0"/>
                <xsd:element ref="ns2:BLApprovalHistory" minOccurs="0"/>
                <xsd:element ref="ns2:BLApprovalStatus" minOccurs="0"/>
                <xsd:element ref="ns2:BLApprovers" minOccurs="0"/>
                <xsd:element ref="ns3:_Status" minOccurs="0"/>
                <xsd:element ref="ns1:StartDate" minOccurs="0"/>
                <xsd:element ref="ns3:_EndDate" minOccurs="0"/>
                <xsd:element ref="ns2:Fiscal_x0020_Year" minOccurs="0"/>
                <xsd:element ref="ns4:Document_x0020_Category"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StartDate" ma:index="13" nillable="true" ma:displayName="Start Date" ma:default="[today]" ma:format="DateOnly" ma:hidden="true" ma:internalName="Start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88dd58b-c235-4de7-be6d-a821336e58b0" elementFormDefault="qualified">
    <xsd:import namespace="http://schemas.microsoft.com/office/2006/documentManagement/types"/>
    <xsd:import namespace="http://schemas.microsoft.com/office/infopath/2007/PartnerControls"/>
    <xsd:element name="BLApprovalDate" ma:index="8" nillable="true" ma:displayName="Review-Approval Date" ma:format="DateOnly" ma:hidden="true" ma:internalName="BLApprovalDate" ma:readOnly="false">
      <xsd:simpleType>
        <xsd:restriction base="dms:DateTime"/>
      </xsd:simpleType>
    </xsd:element>
    <xsd:element name="BLApprovalHistory" ma:index="9" nillable="true" ma:displayName="Review-Approval History" ma:hidden="true" ma:internalName="BLApprovalHistory" ma:readOnly="false">
      <xsd:simpleType>
        <xsd:restriction base="dms:Note"/>
      </xsd:simpleType>
    </xsd:element>
    <xsd:element name="BLApprovalStatus" ma:index="10" nillable="true" ma:displayName="Review-Approval Status" ma:hidden="true" ma:internalName="BLApprovalStatus" ma:readOnly="false">
      <xsd:simpleType>
        <xsd:restriction base="dms:Text">
          <xsd:maxLength value="255"/>
        </xsd:restriction>
      </xsd:simpleType>
    </xsd:element>
    <xsd:element name="BLApprovers" ma:index="11" nillable="true" ma:displayName="Reviewers-Approvers" ma:hidden="true" ma:internalName="BLApprovers" ma:readOnly="false">
      <xsd:simpleType>
        <xsd:restriction base="dms:Text">
          <xsd:maxLength value="255"/>
        </xsd:restriction>
      </xsd:simpleType>
    </xsd:element>
    <xsd:element name="Fiscal_x0020_Year" ma:index="15" nillable="true" ma:displayName="Fiscal Year" ma:default="N/A" ma:format="Dropdown" ma:hidden="true" ma:internalName="Fiscal_x0020_Year" ma:readOnly="false">
      <xsd:simpleType>
        <xsd:restriction base="dms:Choice">
          <xsd:enumeration value="N/A"/>
          <xsd:enumeration value="2017-2018"/>
          <xsd:enumeration value="2018-2019"/>
          <xsd:enumeration value="2019-2020"/>
          <xsd:enumeration value="2020-2021"/>
          <xsd:enumeration value="2021-2022"/>
          <xsd:enumeration value="2022-2023"/>
          <xsd:enumeration value="2023-2024"/>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2" nillable="true" ma:displayName="Status" ma:default="Open" ma:format="Dropdown" ma:hidden="true" ma:internalName="_Status" ma:readOnly="false">
      <xsd:simpleType>
        <xsd:restriction base="dms:Choice">
          <xsd:enumeration value="Open"/>
          <xsd:enumeration value="Closed"/>
        </xsd:restriction>
      </xsd:simpleType>
    </xsd:element>
    <xsd:element name="_EndDate" ma:index="14" nillable="true" ma:displayName="End Date" ma:format="DateOnly" ma:hidden="true" ma:internalName="_End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3308a0f-448b-4502-a5c9-8999a9d7dd76" elementFormDefault="qualified">
    <xsd:import namespace="http://schemas.microsoft.com/office/2006/documentManagement/types"/>
    <xsd:import namespace="http://schemas.microsoft.com/office/infopath/2007/PartnerControls"/>
    <xsd:element name="Document_x0020_Category" ma:index="16" nillable="true" ma:displayName="Document Category" ma:list="{36742354-9efa-4eb0-a7cc-32636802f265}" ma:internalName="Document_x0020_Category" ma:showField="Titl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c7b64a9-7dcb-496c-9b16-ac5eef1d54ce" elementFormDefault="qualified">
    <xsd:import namespace="http://schemas.microsoft.com/office/2006/documentManagement/types"/>
    <xsd:import namespace="http://schemas.microsoft.com/office/infopath/2007/PartnerControls"/>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091EAA-3B65-4BDB-8D01-434E1E4F11BF}">
  <ds:schemaRefs>
    <ds:schemaRef ds:uri="588dd58b-c235-4de7-be6d-a821336e58b0"/>
    <ds:schemaRef ds:uri="http://purl.org/dc/elements/1.1/"/>
    <ds:schemaRef ds:uri="http://schemas.microsoft.com/office/2006/metadata/properties"/>
    <ds:schemaRef ds:uri="9c7b64a9-7dcb-496c-9b16-ac5eef1d54ce"/>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3308a0f-448b-4502-a5c9-8999a9d7dd76"/>
    <ds:schemaRef ds:uri="http://schemas.microsoft.com/sharepoint/v3/fields"/>
    <ds:schemaRef ds:uri="http://www.w3.org/XML/1998/namespace"/>
    <ds:schemaRef ds:uri="http://purl.org/dc/dcmitype/"/>
  </ds:schemaRefs>
</ds:datastoreItem>
</file>

<file path=customXml/itemProps2.xml><?xml version="1.0" encoding="utf-8"?>
<ds:datastoreItem xmlns:ds="http://schemas.openxmlformats.org/officeDocument/2006/customXml" ds:itemID="{75A7B2F6-51ED-4EB5-BA38-412FB34C27C7}">
  <ds:schemaRefs>
    <ds:schemaRef ds:uri="http://schemas.microsoft.com/sharepoint/v3/contenttype/forms"/>
  </ds:schemaRefs>
</ds:datastoreItem>
</file>

<file path=customXml/itemProps3.xml><?xml version="1.0" encoding="utf-8"?>
<ds:datastoreItem xmlns:ds="http://schemas.openxmlformats.org/officeDocument/2006/customXml" ds:itemID="{2FF524CD-DB7B-4AB0-BAAE-B98C3CF1DC69}">
  <ds:schemaRefs>
    <ds:schemaRef ds:uri="http://schemas.microsoft.com/sharepoint/events"/>
  </ds:schemaRefs>
</ds:datastoreItem>
</file>

<file path=customXml/itemProps4.xml><?xml version="1.0" encoding="utf-8"?>
<ds:datastoreItem xmlns:ds="http://schemas.openxmlformats.org/officeDocument/2006/customXml" ds:itemID="{2C6F6EF1-AEFD-405D-9809-E882B038DAD1}">
  <ds:schemaRefs>
    <ds:schemaRef ds:uri="Microsoft.SharePoint.Taxonomy.ContentTypeSync"/>
  </ds:schemaRefs>
</ds:datastoreItem>
</file>

<file path=customXml/itemProps5.xml><?xml version="1.0" encoding="utf-8"?>
<ds:datastoreItem xmlns:ds="http://schemas.openxmlformats.org/officeDocument/2006/customXml" ds:itemID="{9575853E-217B-4B92-89C6-3FAF5D38B4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88dd58b-c235-4de7-be6d-a821336e58b0"/>
    <ds:schemaRef ds:uri="http://schemas.microsoft.com/sharepoint/v3/fields"/>
    <ds:schemaRef ds:uri="63308a0f-448b-4502-a5c9-8999a9d7dd76"/>
    <ds:schemaRef ds:uri="9c7b64a9-7dcb-496c-9b16-ac5eef1d54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4963</TotalTime>
  <Words>1482</Words>
  <Application>Microsoft Office PowerPoint</Application>
  <PresentationFormat>Custom</PresentationFormat>
  <Paragraphs>251</Paragraphs>
  <Slides>15</Slides>
  <Notes>10</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456_LAC_ppt_e</vt:lpstr>
      <vt:lpstr>456_LAC_ppt_f</vt:lpstr>
      <vt:lpstr>LAC ATIP: There’s A Revolution Underway  Panel 3: Making the ATI Process Work Accessing Historic Records on Intelligence and  International Affairs (organized by CFHIP)</vt:lpstr>
      <vt:lpstr>Context: Information Commissioner Reports</vt:lpstr>
      <vt:lpstr>Slide 3</vt:lpstr>
      <vt:lpstr>LAC ATIP Action Plan</vt:lpstr>
      <vt:lpstr>Accomplishments so far! (and we’re still going)</vt:lpstr>
      <vt:lpstr>Oh How We Have Grown!</vt:lpstr>
      <vt:lpstr>How We Are Already Doing it Differently</vt:lpstr>
      <vt:lpstr>Archival Research</vt:lpstr>
      <vt:lpstr>Proactive Access</vt:lpstr>
      <vt:lpstr>Plans for Block Review</vt:lpstr>
      <vt:lpstr>Slide 11</vt:lpstr>
      <vt:lpstr>ATI Requests - Military and Intelligence Records</vt:lpstr>
      <vt:lpstr>ATIP Backlogged Requests</vt:lpstr>
      <vt:lpstr>Next Steps in the LAC ATIP Revolution</vt:lpstr>
      <vt:lpstr>Slide 15</vt:lpstr>
    </vt:vector>
  </TitlesOfParts>
  <Company>BAC-LAC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ATIP Presentation to  Canadian Foreign Intelligence</dc:title>
  <dc:creator>Michelle</dc:creator>
  <cp:lastModifiedBy>Barnes</cp:lastModifiedBy>
  <cp:revision>38</cp:revision>
  <dcterms:created xsi:type="dcterms:W3CDTF">2023-10-04T18:57:13Z</dcterms:created>
  <dcterms:modified xsi:type="dcterms:W3CDTF">2023-10-18T13:12:07Z</dcterms:modified>
  <cp:contentStatus>Open</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06f4807-c869-4f8c-8171-a98e99757573_Enabled">
    <vt:lpwstr>true</vt:lpwstr>
  </property>
  <property fmtid="{D5CDD505-2E9C-101B-9397-08002B2CF9AE}" pid="3" name="MSIP_Label_a06f4807-c869-4f8c-8171-a98e99757573_SetDate">
    <vt:lpwstr>2023-10-04T20:14:17Z</vt:lpwstr>
  </property>
  <property fmtid="{D5CDD505-2E9C-101B-9397-08002B2CF9AE}" pid="4" name="MSIP_Label_a06f4807-c869-4f8c-8171-a98e99757573_Method">
    <vt:lpwstr>Standard</vt:lpwstr>
  </property>
  <property fmtid="{D5CDD505-2E9C-101B-9397-08002B2CF9AE}" pid="5" name="MSIP_Label_a06f4807-c869-4f8c-8171-a98e99757573_Name">
    <vt:lpwstr>UNCLASSIFIED</vt:lpwstr>
  </property>
  <property fmtid="{D5CDD505-2E9C-101B-9397-08002B2CF9AE}" pid="6" name="MSIP_Label_a06f4807-c869-4f8c-8171-a98e99757573_SiteId">
    <vt:lpwstr>098ab454-2808-4984-b40d-04d49415677b</vt:lpwstr>
  </property>
  <property fmtid="{D5CDD505-2E9C-101B-9397-08002B2CF9AE}" pid="7" name="MSIP_Label_a06f4807-c869-4f8c-8171-a98e99757573_ActionId">
    <vt:lpwstr>c80e75c3-265d-4b06-9923-27033d46f734</vt:lpwstr>
  </property>
  <property fmtid="{D5CDD505-2E9C-101B-9397-08002B2CF9AE}" pid="8" name="MSIP_Label_a06f4807-c869-4f8c-8171-a98e99757573_ContentBits">
    <vt:lpwstr>0</vt:lpwstr>
  </property>
  <property fmtid="{D5CDD505-2E9C-101B-9397-08002B2CF9AE}" pid="9" name="ContentTypeId">
    <vt:lpwstr>0x01010024622CEE4F75AB49B80692C33C5783CC008FD1CDF51FDF7546BD7577DB5C16D1FA</vt:lpwstr>
  </property>
  <property fmtid="{D5CDD505-2E9C-101B-9397-08002B2CF9AE}" pid="10" name="_dlc_DocIdItemGuid">
    <vt:lpwstr>62435881-00b5-45c4-b402-f337e9abdfcf</vt:lpwstr>
  </property>
</Properties>
</file>