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258" r:id="rId4"/>
    <p:sldId id="263" r:id="rId5"/>
    <p:sldId id="259" r:id="rId6"/>
    <p:sldId id="267" r:id="rId7"/>
    <p:sldId id="277" r:id="rId8"/>
    <p:sldId id="261" r:id="rId9"/>
    <p:sldId id="262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E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56522" autoAdjust="0"/>
  </p:normalViewPr>
  <p:slideViewPr>
    <p:cSldViewPr snapToGrid="0" snapToObjects="1">
      <p:cViewPr varScale="1">
        <p:scale>
          <a:sx n="64" d="100"/>
          <a:sy n="64" d="100"/>
        </p:scale>
        <p:origin x="-204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3A680D7-178B-0A4B-8EF6-8893933AC4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717961-5E89-D640-9D4A-CD71A18187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4CF231-D99C-4FE0-BF3A-C4FDF4770644}" type="datetimeFigureOut">
              <a:rPr lang="en-US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CAECB0-A1F5-9842-96BF-CF4F098F6B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3921A2-6DD1-5C4C-8175-FAC3A8292B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B5FEDF-6101-44B5-84C9-3AB9695CA1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581A550-940C-3BDC-F0A7-961CD0498C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D7568D-7528-CAB6-8DE1-C887ACF2FF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5A51BD-3698-4F58-B15C-88943823F51C}" type="datetimeFigureOut">
              <a:rPr lang="en-US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3D08E6E-0C3A-CBEF-901F-4509E41BE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0418345-28C1-0488-08FF-F7A62977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C2E5FB-A8C6-CC0F-64C1-2FC293392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AF5075-D86C-F12D-4A7A-1159893E2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12A55D-7471-4B60-9024-4C9CEFE63C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9418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9852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588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359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2312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242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8086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339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744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2A55D-7471-4B60-9024-4C9CEFE63C8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922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136D9-3585-42BB-AA1B-A7D2344BC3FE}" type="datetimeFigureOut">
              <a:rPr lang="en-US" smtClean="0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DB82-3836-4156-B7AE-15CFC95476D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0950B4D0-9DEC-8B60-D55D-9AF43C19A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005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27F-B6E2-4D49-884A-49A711E6A52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118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355F-535E-4CAC-AF7F-6BD91FDEFA4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588204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13191E76-65C2-A88B-E837-5EA434DEC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2769" y="841772"/>
            <a:ext cx="3898231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2768" y="2701528"/>
            <a:ext cx="3898232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9689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06C6C-1D31-EE4B-9F24-E8D7C328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540"/>
            <a:ext cx="7886700" cy="7677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DB61BCD-F350-99A7-5143-70685CB4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5D8BB9C-E0BB-B15C-EFD3-AFD4E43E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794FD93-861E-09CA-4AB4-4710C6FC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7BBEE-2574-4A6F-9D27-065F8444D9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514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A0877-C4BD-4DE0-B94F-A127248852C1}" type="datetimeFigureOut">
              <a:rPr lang="en-US" smtClean="0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34EA-63A8-4955-BA84-ECF8D01E5CA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0313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E21B-7B82-4844-83C1-49ADE9BC4B3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9387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343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A9B6-A9BE-48FF-8E46-196DD8C988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774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88C1-5500-4E8C-B626-A69DE7A73E5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65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66F9-24F9-45D4-A67E-196FECBB97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961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AFF-DD92-4659-B1C9-E4B6D1D876E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400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2C52-C5DC-4713-B8C6-5844AB125A1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5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C566-E6E2-4449-9123-5EAA296F5BC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D6FCABD9-7340-5E23-9281-E8332D6EE5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1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33" r:id="rId12"/>
    <p:sldLayoutId id="2147483830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tip-aiprp.tbs-sct.gc.ca/" TargetMode="External"/><Relationship Id="rId3" Type="http://schemas.openxmlformats.org/officeDocument/2006/relationships/tags" Target="../tags/tag32.xml"/><Relationship Id="rId7" Type="http://schemas.openxmlformats.org/officeDocument/2006/relationships/hyperlink" Target="mailto:media@international.gc.ca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jpeg"/><Relationship Id="rId4" Type="http://schemas.openxmlformats.org/officeDocument/2006/relationships/tags" Target="../tags/tag33.xml"/><Relationship Id="rId9" Type="http://schemas.openxmlformats.org/officeDocument/2006/relationships/hyperlink" Target="mailto:sebastien.chiasson@international.gc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0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BA04E6C5-25CE-E472-0633-0BC1CA48265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87118" y="553450"/>
            <a:ext cx="4559049" cy="3084931"/>
          </a:xfrm>
        </p:spPr>
        <p:txBody>
          <a:bodyPr>
            <a:normAutofit/>
          </a:bodyPr>
          <a:lstStyle/>
          <a:p>
            <a:r>
              <a:rPr lang="en-US" altLang="en-US" sz="2700" dirty="0"/>
              <a:t>Treating Historical Access to Information and Privacy (ATIP) Requests at Global Affairs Canada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1800" dirty="0"/>
              <a:t>Canadian Foreign Intelligence History Project Symposium Presentation</a:t>
            </a:r>
            <a:br>
              <a:rPr lang="en-US" altLang="en-US" sz="1800" dirty="0"/>
            </a:br>
            <a:r>
              <a:rPr lang="en-US" altLang="en-US" sz="1800" dirty="0"/>
              <a:t>October 20, 2023</a:t>
            </a:r>
            <a:endParaRPr lang="en-US" altLang="en-US" sz="3600" dirty="0"/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xmlns="" id="{BFB22B0C-D807-AA8F-1BA8-4528EBD23F1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217987" y="3746666"/>
            <a:ext cx="3897312" cy="124142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1200" dirty="0"/>
              <a:t>Sébastien Chiasson</a:t>
            </a:r>
          </a:p>
          <a:p>
            <a:pPr eaLnBrk="1" hangingPunct="1"/>
            <a:r>
              <a:rPr lang="en-US" altLang="en-US" sz="1200" dirty="0"/>
              <a:t>Access to Information and Privacy Protection Division</a:t>
            </a:r>
          </a:p>
          <a:p>
            <a:pPr eaLnBrk="1" hangingPunct="1"/>
            <a:r>
              <a:rPr lang="en-US" altLang="en-US" sz="1200" dirty="0"/>
              <a:t>Global Affairs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063E5-B7E5-E3E6-F2D3-E656B0C194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Questions and 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C7C5A-AC22-00D6-9602-3E73DE8ADEB1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369219"/>
            <a:ext cx="4709832" cy="3263504"/>
          </a:xfrm>
        </p:spPr>
        <p:txBody>
          <a:bodyPr>
            <a:normAutofit/>
          </a:bodyPr>
          <a:lstStyle/>
          <a:p>
            <a:r>
              <a:rPr lang="en-CA" dirty="0"/>
              <a:t>General media inquiries can be submitted to </a:t>
            </a:r>
            <a:r>
              <a:rPr lang="da-DK" dirty="0">
                <a:hlinkClick r:id="rId7"/>
              </a:rPr>
              <a:t>media@international.gc.ca</a:t>
            </a:r>
            <a:r>
              <a:rPr lang="da-DK" dirty="0"/>
              <a:t>.</a:t>
            </a:r>
          </a:p>
          <a:p>
            <a:r>
              <a:rPr lang="en-CA" dirty="0"/>
              <a:t>You can make your requests at </a:t>
            </a:r>
            <a:r>
              <a:rPr lang="en-CA" dirty="0">
                <a:hlinkClick r:id="rId8"/>
              </a:rPr>
              <a:t>https://atip-aiprp.tbs-sct.gc.ca/</a:t>
            </a:r>
            <a:endParaRPr lang="en-CA" dirty="0"/>
          </a:p>
          <a:p>
            <a:r>
              <a:rPr lang="en-CA" dirty="0"/>
              <a:t>Questions? Feel free to contact me at </a:t>
            </a:r>
            <a:r>
              <a:rPr lang="en-CA" dirty="0">
                <a:hlinkClick r:id="rId9"/>
              </a:rPr>
              <a:t>sebastien.chiasson@international.gc.ca</a:t>
            </a:r>
            <a:r>
              <a:rPr lang="en-CA" dirty="0"/>
              <a:t> </a:t>
            </a:r>
          </a:p>
          <a:p>
            <a:r>
              <a:rPr lang="en-CA" dirty="0"/>
              <a:t>Thank you!</a:t>
            </a:r>
          </a:p>
        </p:txBody>
      </p:sp>
      <p:pic>
        <p:nvPicPr>
          <p:cNvPr id="7" name="Content Placeholder 6" descr="Wooden blocks with question marks">
            <a:extLst>
              <a:ext uri="{FF2B5EF4-FFF2-40B4-BE49-F238E27FC236}">
                <a16:creationId xmlns:a16="http://schemas.microsoft.com/office/drawing/2014/main" xmlns="" id="{0D992143-9385-A1FF-36A4-E6361CCF8B08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38483" y="1369219"/>
            <a:ext cx="3176867" cy="269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450238-CC9E-D65F-D9B1-A40E77E55E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6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30986-B111-A367-4D3D-EF88C406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Presentation Outline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5356F9-CA5F-C23F-2357-1C7235A7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Building Team Historical.</a:t>
            </a:r>
          </a:p>
          <a:p>
            <a:r>
              <a:rPr lang="en-CA" dirty="0"/>
              <a:t>Modifying the ATIP Process.</a:t>
            </a:r>
          </a:p>
          <a:p>
            <a:r>
              <a:rPr lang="en-CA" dirty="0"/>
              <a:t>Tools and Resources.</a:t>
            </a:r>
          </a:p>
          <a:p>
            <a:r>
              <a:rPr lang="en-CA" dirty="0"/>
              <a:t>Collaboration with Partners and Stakeholders</a:t>
            </a:r>
          </a:p>
          <a:p>
            <a:r>
              <a:rPr lang="en-CA" dirty="0"/>
              <a:t>Ongoing Challenges</a:t>
            </a:r>
          </a:p>
          <a:p>
            <a:r>
              <a:rPr lang="en-CA" dirty="0"/>
              <a:t>Future Initiatives </a:t>
            </a:r>
          </a:p>
          <a:p>
            <a:r>
              <a:rPr lang="en-CA" dirty="0"/>
              <a:t>Suggestions to Researchers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7AA5CF-FAEF-6DBE-6B8D-0B77EDB8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86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80849-BE6A-EED5-CEAD-83C227EE050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Reason for Building a Standalone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CDDD1A-2D25-3623-F3F1-E89C8D25CD42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369219"/>
            <a:ext cx="4653214" cy="3263504"/>
          </a:xfrm>
        </p:spPr>
        <p:txBody>
          <a:bodyPr>
            <a:normAutofit lnSpcReduction="10000"/>
          </a:bodyPr>
          <a:lstStyle/>
          <a:p>
            <a:r>
              <a:rPr lang="en-CA" sz="2000" dirty="0"/>
              <a:t>Surge of ATIP requests for historical material since 2017 – mainly intelligence.</a:t>
            </a:r>
          </a:p>
          <a:p>
            <a:r>
              <a:rPr lang="en-CA" sz="2000" dirty="0"/>
              <a:t>Death of Lawrence Smith in May 2019.</a:t>
            </a:r>
          </a:p>
          <a:p>
            <a:r>
              <a:rPr lang="en-CA" sz="2000" dirty="0"/>
              <a:t>Growing large backlog of consultation requests </a:t>
            </a:r>
            <a:r>
              <a:rPr lang="en-US" sz="2000" dirty="0"/>
              <a:t>with 50% containing top secret material. </a:t>
            </a:r>
          </a:p>
          <a:p>
            <a:r>
              <a:rPr lang="en-CA" sz="2000" dirty="0"/>
              <a:t>Lack of tools and staff to process top secret.</a:t>
            </a:r>
          </a:p>
          <a:p>
            <a:r>
              <a:rPr lang="en-CA" sz="2000" dirty="0"/>
              <a:t>Complexity of treating historical material. </a:t>
            </a:r>
          </a:p>
          <a:p>
            <a:r>
              <a:rPr lang="en-CA" sz="2000" dirty="0"/>
              <a:t>Consistency issues.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FD6CFD-7933-03EE-F708-8290A6F3114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A4ED1222-6B6A-71E4-3CDF-7936111E521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46558" y="1369220"/>
            <a:ext cx="3326853" cy="2445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356108-3466-F090-CB24-074EA3C1A96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92402" y="3915660"/>
            <a:ext cx="2835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Lawrence Smith receiving special certificate in 2017 signed by Prime Minister Trudeau, recognizing his long service of over 60 years at GAC’s Deputy Ministers’ Award Ceremony.</a:t>
            </a:r>
            <a:endParaRPr lang="en-CA" sz="500" dirty="0"/>
          </a:p>
        </p:txBody>
      </p:sp>
    </p:spTree>
    <p:extLst>
      <p:ext uri="{BB962C8B-B14F-4D97-AF65-F5344CB8AC3E}">
        <p14:creationId xmlns:p14="http://schemas.microsoft.com/office/powerpoint/2010/main" xmlns="" val="35332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A4784-3981-3BAA-394F-C9155267E4D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Modifying the ATIP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D8CDC1-63E7-F03F-EB03-4EE2160DEE49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49" y="1369219"/>
            <a:ext cx="5074319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Establishing a consistent approach when treating historical material. A few examples include:</a:t>
            </a:r>
          </a:p>
          <a:p>
            <a:r>
              <a:rPr lang="en-CA" sz="1900" dirty="0"/>
              <a:t>Cross referencing -  online and through repositories.</a:t>
            </a:r>
          </a:p>
          <a:p>
            <a:r>
              <a:rPr lang="en-CA" sz="1900" dirty="0"/>
              <a:t>Consultant review - reduce internal consultations.</a:t>
            </a:r>
          </a:p>
          <a:p>
            <a:r>
              <a:rPr lang="en-CA" sz="1900" dirty="0"/>
              <a:t>Collaborative workflow – from consultant to analyst.</a:t>
            </a:r>
          </a:p>
          <a:p>
            <a:r>
              <a:rPr lang="en-CA" sz="1900" dirty="0"/>
              <a:t>Consultation process – minimize volume and proposed release packages.</a:t>
            </a:r>
          </a:p>
          <a:p>
            <a:r>
              <a:rPr lang="en-CA" sz="1900" dirty="0"/>
              <a:t>Establishing a set of pertinent question to challenge on severances.</a:t>
            </a:r>
          </a:p>
        </p:txBody>
      </p:sp>
      <p:pic>
        <p:nvPicPr>
          <p:cNvPr id="9" name="Content Placeholder 8" descr="Businesswoman reviewing notes on a wall">
            <a:extLst>
              <a:ext uri="{FF2B5EF4-FFF2-40B4-BE49-F238E27FC236}">
                <a16:creationId xmlns:a16="http://schemas.microsoft.com/office/drawing/2014/main" xmlns="" id="{5A4EEE0D-FD7E-D7AB-88D2-16CF28F1F9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83442" y="1369219"/>
            <a:ext cx="2887579" cy="2590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D33007-2193-C36B-7F46-459F4A721DB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87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F4240-2922-1FA0-5176-3FF1BFFF19E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Building Tools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408826-A9FF-A8E0-B953-B05D24EB064F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49" y="1369219"/>
            <a:ext cx="4565165" cy="3263504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Canadian Foreign Intelligence History Project Database.</a:t>
            </a:r>
          </a:p>
          <a:p>
            <a:r>
              <a:rPr lang="en-US" altLang="en-US" sz="2000" dirty="0"/>
              <a:t>Digital tools and establishing protocols to treat top secret material.</a:t>
            </a:r>
          </a:p>
          <a:p>
            <a:r>
              <a:rPr lang="en-US" altLang="en-US" sz="2000" dirty="0"/>
              <a:t>List of online resources for research.</a:t>
            </a:r>
          </a:p>
          <a:p>
            <a:r>
              <a:rPr lang="en-US" altLang="en-US" sz="2000" dirty="0"/>
              <a:t>Building a Library</a:t>
            </a:r>
          </a:p>
          <a:p>
            <a:r>
              <a:rPr lang="en-CA" sz="2000" dirty="0"/>
              <a:t>Creating guidelines and educating the department.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CEC4943-D78E-B43C-8B32-61DEBEDEBFE6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4813" y="1370013"/>
            <a:ext cx="1253917" cy="188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429601-52BF-13F3-135D-E9FA2074B6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E3982C-F2F3-5A20-B2B4-32F3CA76A99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69619" y="1937588"/>
            <a:ext cx="1539074" cy="2160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EA1701-B8E8-7748-6C25-B118B57CF8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69086" y="2571750"/>
            <a:ext cx="1815411" cy="2105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744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E0515-AF29-E604-9E15-16963C2B0C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Collaboration with Partners and Stakeholders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CE445D-6C83-FC1A-16E2-2F6B366D41C4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369219"/>
            <a:ext cx="4362290" cy="33980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Within Global Affairs Canada</a:t>
            </a:r>
            <a:endParaRPr lang="en-US" sz="1800" i="0" dirty="0">
              <a:solidFill>
                <a:srgbClr val="000000"/>
              </a:solidFill>
              <a:effectLst/>
            </a:endParaRPr>
          </a:p>
          <a:p>
            <a:r>
              <a:rPr lang="en-US" sz="1600" i="0" dirty="0">
                <a:solidFill>
                  <a:srgbClr val="000000"/>
                </a:solidFill>
                <a:effectLst/>
              </a:rPr>
              <a:t>External Review and Transparency Unit</a:t>
            </a:r>
          </a:p>
          <a:p>
            <a:r>
              <a:rPr lang="en-CA" sz="1600" i="0" dirty="0">
                <a:solidFill>
                  <a:srgbClr val="000000"/>
                </a:solidFill>
                <a:effectLst/>
              </a:rPr>
              <a:t>Information Management Support and Services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CA" sz="1600" dirty="0"/>
              <a:t>Historical Section</a:t>
            </a:r>
          </a:p>
          <a:p>
            <a:pPr marL="0" indent="0">
              <a:buNone/>
            </a:pPr>
            <a:r>
              <a:rPr lang="en-CA" sz="1800" dirty="0"/>
              <a:t>Other Government Departments</a:t>
            </a:r>
          </a:p>
          <a:p>
            <a:r>
              <a:rPr lang="en-CA" sz="1600" dirty="0"/>
              <a:t>Processing ATIP consultation requests.</a:t>
            </a:r>
          </a:p>
          <a:p>
            <a:r>
              <a:rPr lang="en-CA" sz="1600" dirty="0"/>
              <a:t>Sharing and comparing policies and tools.</a:t>
            </a:r>
          </a:p>
          <a:p>
            <a:pPr marL="0" indent="0">
              <a:buNone/>
            </a:pPr>
            <a:r>
              <a:rPr lang="en-CA" sz="1800" dirty="0"/>
              <a:t>Requesters </a:t>
            </a:r>
          </a:p>
          <a:p>
            <a:r>
              <a:rPr lang="en-CA" sz="1600" dirty="0"/>
              <a:t>Tools and resources</a:t>
            </a:r>
          </a:p>
          <a:p>
            <a:r>
              <a:rPr lang="en-CA" sz="1600" dirty="0"/>
              <a:t>Context and background</a:t>
            </a:r>
          </a:p>
          <a:p>
            <a:r>
              <a:rPr lang="en-CA" sz="1600" dirty="0"/>
              <a:t>Re-scoping the request text</a:t>
            </a:r>
          </a:p>
        </p:txBody>
      </p:sp>
      <p:pic>
        <p:nvPicPr>
          <p:cNvPr id="7" name="Content Placeholder 6" descr="People shaking hands">
            <a:extLst>
              <a:ext uri="{FF2B5EF4-FFF2-40B4-BE49-F238E27FC236}">
                <a16:creationId xmlns:a16="http://schemas.microsoft.com/office/drawing/2014/main" xmlns="" id="{36C5E09B-B35E-6950-CF05-7501679C3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7052" y="1369220"/>
            <a:ext cx="3308298" cy="2480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0008D1-B94E-AA24-E947-C4D4D8BB3A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0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50E95-2308-6B5B-6EBB-9760BE4BCB5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Some Ongoing 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F6BFB5-0ADC-7C61-ABDB-DB4197031D7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r>
              <a:rPr lang="en-CA" sz="1900" dirty="0"/>
              <a:t>Lack of a Canada-wide declassification structure with more reliance on the </a:t>
            </a:r>
            <a:r>
              <a:rPr lang="en-CA" sz="1900" i="1" dirty="0"/>
              <a:t>Access to Information Act </a:t>
            </a:r>
            <a:r>
              <a:rPr lang="en-CA" sz="1900" dirty="0"/>
              <a:t>to treat historical records. </a:t>
            </a:r>
          </a:p>
          <a:p>
            <a:r>
              <a:rPr lang="en-CA" sz="1900" dirty="0"/>
              <a:t>No clear step-by-step procedures on downgrading material.</a:t>
            </a:r>
          </a:p>
          <a:p>
            <a:r>
              <a:rPr lang="en-US" sz="1900" dirty="0"/>
              <a:t>There is insufficient historical subject matter expertise during consultations, causing subject matter experts on contemporary matters to treat historical record in the same fashion as modern ones.</a:t>
            </a:r>
          </a:p>
          <a:p>
            <a:r>
              <a:rPr lang="en-US" sz="1900" dirty="0"/>
              <a:t>Limited numbers of staff with proper clearance to process and review. </a:t>
            </a:r>
          </a:p>
          <a:p>
            <a:r>
              <a:rPr lang="en-US" sz="1900" dirty="0"/>
              <a:t>Additional time required to cross-reference with publicly released material.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DF2DC6-3752-F279-6892-D4D13ABC8E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418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07CC2-4299-326B-586A-F95258FEB3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Future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AC562-504B-C669-C181-2050F20E33A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369219"/>
            <a:ext cx="8046118" cy="3263504"/>
          </a:xfrm>
        </p:spPr>
        <p:txBody>
          <a:bodyPr>
            <a:normAutofit/>
          </a:bodyPr>
          <a:lstStyle/>
          <a:p>
            <a:r>
              <a:rPr lang="en-CA" sz="2400" dirty="0"/>
              <a:t>Establishment of a GAC-wide policy on the treatment of historical material.</a:t>
            </a:r>
          </a:p>
          <a:p>
            <a:r>
              <a:rPr lang="en-CA" sz="2400" dirty="0"/>
              <a:t>Possible collaborative approaches with other countries.</a:t>
            </a:r>
          </a:p>
          <a:p>
            <a:pPr lvl="1"/>
            <a:r>
              <a:rPr lang="en-CA" sz="2000" dirty="0"/>
              <a:t>Foreign consultation</a:t>
            </a:r>
          </a:p>
          <a:p>
            <a:pPr lvl="1"/>
            <a:r>
              <a:rPr lang="en-CA" sz="2000" dirty="0"/>
              <a:t>Comparing approaches</a:t>
            </a:r>
          </a:p>
          <a:p>
            <a:r>
              <a:rPr lang="en-CA" sz="2400" dirty="0"/>
              <a:t>Streamlining the process across departments.</a:t>
            </a:r>
          </a:p>
          <a:p>
            <a:pPr lvl="1"/>
            <a:r>
              <a:rPr lang="en-CA" sz="2000" dirty="0"/>
              <a:t>Testing different ways to reduce duplication of efforts.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C85BAE-7A8B-2093-ABB7-4BDBA975496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23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F45D6-945A-A9F9-2292-66F92E9F75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Suggestions to Researchers – Making ATIP Requests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6E2655-4CCC-32FF-ED33-1852C70000CC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/>
              <a:t>Crafting your request text</a:t>
            </a:r>
          </a:p>
          <a:p>
            <a:r>
              <a:rPr lang="en-CA" sz="2000" dirty="0"/>
              <a:t>Timeframe </a:t>
            </a:r>
          </a:p>
          <a:p>
            <a:r>
              <a:rPr lang="en-CA" sz="2000" dirty="0"/>
              <a:t>Exclusions</a:t>
            </a:r>
          </a:p>
          <a:p>
            <a:r>
              <a:rPr lang="en-CA" sz="2000" dirty="0"/>
              <a:t>Specific as possible.</a:t>
            </a:r>
          </a:p>
          <a:p>
            <a:r>
              <a:rPr lang="en-CA" sz="2000" dirty="0"/>
              <a:t>Targeted step-by-step approach </a:t>
            </a:r>
          </a:p>
          <a:p>
            <a:pPr marL="0" indent="0">
              <a:buNone/>
            </a:pPr>
            <a:r>
              <a:rPr lang="en-CA" sz="2400" dirty="0"/>
              <a:t>Additional context</a:t>
            </a:r>
          </a:p>
          <a:p>
            <a:r>
              <a:rPr lang="en-CA" sz="2000" dirty="0"/>
              <a:t>Share background information and primary sources found in the public domain. </a:t>
            </a:r>
          </a:p>
          <a:p>
            <a:pPr marL="0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7" name="Content Placeholder 6" descr="Eyeglasses resting on stack of books">
            <a:extLst>
              <a:ext uri="{FF2B5EF4-FFF2-40B4-BE49-F238E27FC236}">
                <a16:creationId xmlns:a16="http://schemas.microsoft.com/office/drawing/2014/main" xmlns="" id="{B238E2C2-F980-CD3D-91BA-E45F7C1775FB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9150" y="1705884"/>
            <a:ext cx="3886200" cy="2590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EE1CE6-7293-6515-ECE8-CE370E93D8A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6EEB13E-20A7-4377-A09E-C245ACB95C17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488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3675</TotalTime>
  <Words>501</Words>
  <Application>Microsoft Office PowerPoint</Application>
  <PresentationFormat>On-screen Show (16:9)</PresentationFormat>
  <Paragraphs>92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Treating Historical Access to Information and Privacy (ATIP) Requests at Global Affairs Canada   Canadian Foreign Intelligence History Project Symposium Presentation October 20, 2023</vt:lpstr>
      <vt:lpstr>Presentation Outline </vt:lpstr>
      <vt:lpstr>Reason for Building a Standalone Team</vt:lpstr>
      <vt:lpstr>Modifying the ATIP Process</vt:lpstr>
      <vt:lpstr>Building Tools and Resources</vt:lpstr>
      <vt:lpstr>Collaboration with Partners and Stakeholders</vt:lpstr>
      <vt:lpstr>Some Ongoing Challenges</vt:lpstr>
      <vt:lpstr>Future Initiatives</vt:lpstr>
      <vt:lpstr>Suggestions to Researchers – Making ATIP Requests </vt:lpstr>
      <vt:lpstr>Questions and Helpful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Boulay</dc:creator>
  <cp:lastModifiedBy>Barnes</cp:lastModifiedBy>
  <cp:revision>177</cp:revision>
  <dcterms:created xsi:type="dcterms:W3CDTF">2017-07-19T20:00:12Z</dcterms:created>
  <dcterms:modified xsi:type="dcterms:W3CDTF">2023-10-17T20:57:06Z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