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6"/>
  </p:sldMasterIdLst>
  <p:notesMasterIdLst>
    <p:notesMasterId r:id="rId14"/>
  </p:notesMasterIdLst>
  <p:sldIdLst>
    <p:sldId id="261" r:id="rId7"/>
    <p:sldId id="262" r:id="rId8"/>
    <p:sldId id="263" r:id="rId9"/>
    <p:sldId id="266" r:id="rId10"/>
    <p:sldId id="268" r:id="rId11"/>
    <p:sldId id="269" r:id="rId12"/>
    <p:sldId id="264" r:id="rId13"/>
  </p:sldIdLst>
  <p:sldSz cx="12192000" cy="6858000"/>
  <p:notesSz cx="6858000" cy="9144000"/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eu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7181"/>
    <a:srgbClr val="37939B"/>
    <a:srgbClr val="225A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50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49C8D-EA4A-479B-AD05-D1E44D7BFCAD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7FA45-EF75-462F-9599-11CB0AFECFF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13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"/>
            <a:ext cx="12192000" cy="685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4744"/>
            <a:ext cx="103632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636911"/>
            <a:ext cx="8534400" cy="7920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215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56977-253B-47F5-8CD5-A4E0C5E8324F}" type="slidenum">
              <a:rPr lang="en-CA" altLang="en-US"/>
              <a:pPr>
                <a:defRPr/>
              </a:pPr>
              <a:t>‹N°›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117914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221AB-9140-44BD-A585-5038FC1FF123}" type="slidenum">
              <a:rPr lang="en-CA" altLang="en-US"/>
              <a:pPr>
                <a:defRPr/>
              </a:pPr>
              <a:t>‹N°›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589600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"/>
            <a:ext cx="12192000" cy="685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445" y="620688"/>
            <a:ext cx="9601067" cy="1080120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8841"/>
            <a:ext cx="10972800" cy="38884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4656138" y="6232525"/>
            <a:ext cx="28448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1B665AF-2E51-4A1E-950B-719EEFFBC104}" type="slidenum">
              <a:rPr lang="en-CA" altLang="en-US"/>
              <a:pPr>
                <a:defRPr/>
              </a:pPr>
              <a:t>‹N°›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962189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"/>
            <a:ext cx="12192000" cy="685264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8840"/>
            <a:ext cx="53848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8840"/>
            <a:ext cx="53848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03445" y="692696"/>
            <a:ext cx="9601067" cy="1080120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4656138" y="6232525"/>
            <a:ext cx="28448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4A07657-48A0-40E6-8332-9E572FC58D07}" type="slidenum">
              <a:rPr lang="en-CA" altLang="en-US"/>
              <a:pPr>
                <a:defRPr/>
              </a:pPr>
              <a:t>‹N°›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900521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9" y="0"/>
            <a:ext cx="121869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385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Library and Archives Canada logo" title="Decorativ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387" y="-9525"/>
            <a:ext cx="12220774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8F0A9-17C9-4039-A611-C4E554E1EDF6}" type="slidenum">
              <a:rPr lang="en-CA" altLang="en-US"/>
              <a:pPr>
                <a:defRPr/>
              </a:pPr>
              <a:t>‹N°›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861970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81219-8D8F-43D1-8482-B1E48DA6E441}" type="slidenum">
              <a:rPr lang="en-CA" altLang="en-US"/>
              <a:pPr>
                <a:defRPr/>
              </a:pPr>
              <a:t>‹N°›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888639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7678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2210A-EB70-4EB1-B0D1-8D7BCE165322}" type="slidenum">
              <a:rPr lang="en-CA" altLang="en-US"/>
              <a:pPr>
                <a:defRPr/>
              </a:pPr>
              <a:t>‹N°›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609357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4F246-77A6-4449-B1BA-52E8724D995E}" type="slidenum">
              <a:rPr lang="en-CA" altLang="en-US"/>
              <a:pPr>
                <a:defRPr/>
              </a:pPr>
              <a:t>‹N°›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818605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4B16E67-7777-4261-89AF-CCE4049E3470}" type="slidenum">
              <a:rPr lang="en-CA" altLang="en-US"/>
              <a:pPr>
                <a:defRPr/>
              </a:pPr>
              <a:t>‹N°›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77" r:id="rId5"/>
    <p:sldLayoutId id="2147483778" r:id="rId6"/>
    <p:sldLayoutId id="2147483787" r:id="rId7"/>
    <p:sldLayoutId id="2147483779" r:id="rId8"/>
    <p:sldLayoutId id="2147483780" r:id="rId9"/>
    <p:sldLayoutId id="2147483781" r:id="rId10"/>
    <p:sldLayoutId id="214748378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brary-archives.canada.ca/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altLang="en-US" dirty="0" smtClean="0"/>
              <a:t>Declassification Initiative at LAC</a:t>
            </a:r>
            <a:br>
              <a:rPr lang="en-CA" altLang="en-US" dirty="0" smtClean="0"/>
            </a:br>
            <a:r>
              <a:rPr lang="en-CA" altLang="en-US" dirty="0" err="1" smtClean="0"/>
              <a:t>L’initiative</a:t>
            </a:r>
            <a:r>
              <a:rPr lang="en-CA" altLang="en-US" dirty="0" smtClean="0"/>
              <a:t> de </a:t>
            </a:r>
            <a:r>
              <a:rPr lang="en-CA" altLang="en-US" dirty="0" err="1" smtClean="0"/>
              <a:t>déclassification</a:t>
            </a:r>
            <a:r>
              <a:rPr lang="en-CA" altLang="en-US" dirty="0" smtClean="0"/>
              <a:t> à BAC</a:t>
            </a:r>
            <a:endParaRPr lang="en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88088" y="3717032"/>
            <a:ext cx="4248472" cy="792088"/>
          </a:xfrm>
        </p:spPr>
        <p:txBody>
          <a:bodyPr/>
          <a:lstStyle/>
          <a:p>
            <a:pPr algn="l"/>
            <a:r>
              <a:rPr lang="en-CA" sz="2000" dirty="0" smtClean="0">
                <a:solidFill>
                  <a:schemeClr val="tx1"/>
                </a:solidFill>
              </a:rPr>
              <a:t>Marcelle Cinq-Mars</a:t>
            </a:r>
          </a:p>
          <a:p>
            <a:pPr algn="l"/>
            <a:r>
              <a:rPr lang="en-CA" sz="2000" dirty="0" smtClean="0">
                <a:solidFill>
                  <a:schemeClr val="tx1"/>
                </a:solidFill>
              </a:rPr>
              <a:t>Lead Archivist / </a:t>
            </a:r>
            <a:r>
              <a:rPr lang="en-CA" sz="2000" dirty="0" err="1" smtClean="0">
                <a:solidFill>
                  <a:schemeClr val="tx1"/>
                </a:solidFill>
              </a:rPr>
              <a:t>Archiviste</a:t>
            </a:r>
            <a:r>
              <a:rPr lang="en-CA" sz="2000" dirty="0" smtClean="0">
                <a:solidFill>
                  <a:schemeClr val="tx1"/>
                </a:solidFill>
              </a:rPr>
              <a:t> </a:t>
            </a:r>
            <a:r>
              <a:rPr lang="en-CA" sz="2000" dirty="0" err="1" smtClean="0">
                <a:solidFill>
                  <a:schemeClr val="tx1"/>
                </a:solidFill>
              </a:rPr>
              <a:t>en</a:t>
            </a:r>
            <a:r>
              <a:rPr lang="en-CA" sz="2000" dirty="0" smtClean="0">
                <a:solidFill>
                  <a:schemeClr val="tx1"/>
                </a:solidFill>
              </a:rPr>
              <a:t> chef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3816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 unique situation / </a:t>
            </a:r>
            <a:r>
              <a:rPr lang="en-CA" dirty="0" err="1" smtClean="0"/>
              <a:t>Une</a:t>
            </a:r>
            <a:r>
              <a:rPr lang="en-CA" dirty="0" smtClean="0"/>
              <a:t> situation unique</a:t>
            </a: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B665AF-2E51-4A1E-950B-719EEFFBC104}" type="slidenum">
              <a:rPr lang="en-CA" altLang="en-US" smtClean="0">
                <a:latin typeface="+mj-lt"/>
              </a:rPr>
              <a:pPr>
                <a:defRPr/>
              </a:pPr>
              <a:t>2</a:t>
            </a:fld>
            <a:endParaRPr lang="en-CA" altLang="en-US" dirty="0">
              <a:latin typeface="+mj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67408" y="2056686"/>
            <a:ext cx="101531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- </a:t>
            </a:r>
            <a:r>
              <a:rPr lang="fr-CA" dirty="0" err="1" smtClean="0"/>
              <a:t>Based</a:t>
            </a:r>
            <a:r>
              <a:rPr lang="fr-CA" dirty="0" smtClean="0"/>
              <a:t> on the </a:t>
            </a:r>
            <a:r>
              <a:rPr lang="fr-CA" dirty="0" err="1" smtClean="0"/>
              <a:t>premise</a:t>
            </a:r>
            <a:r>
              <a:rPr lang="fr-CA" dirty="0" smtClean="0"/>
              <a:t> </a:t>
            </a:r>
            <a:r>
              <a:rPr lang="fr-CA" dirty="0" err="1" smtClean="0"/>
              <a:t>that</a:t>
            </a:r>
            <a:r>
              <a:rPr lang="fr-CA" dirty="0" smtClean="0"/>
              <a:t> </a:t>
            </a:r>
            <a:r>
              <a:rPr lang="fr-CA" dirty="0" err="1" smtClean="0"/>
              <a:t>only</a:t>
            </a:r>
            <a:r>
              <a:rPr lang="fr-CA" dirty="0" smtClean="0"/>
              <a:t> the </a:t>
            </a:r>
            <a:r>
              <a:rPr lang="fr-CA" dirty="0" err="1" smtClean="0"/>
              <a:t>creator</a:t>
            </a:r>
            <a:r>
              <a:rPr lang="fr-CA" dirty="0" smtClean="0"/>
              <a:t> </a:t>
            </a:r>
            <a:r>
              <a:rPr lang="fr-CA" dirty="0" err="1" smtClean="0"/>
              <a:t>can</a:t>
            </a:r>
            <a:r>
              <a:rPr lang="fr-CA" dirty="0" smtClean="0"/>
              <a:t> </a:t>
            </a:r>
            <a:r>
              <a:rPr lang="fr-CA" dirty="0" err="1" smtClean="0"/>
              <a:t>declassify</a:t>
            </a:r>
            <a:r>
              <a:rPr lang="fr-CA" dirty="0" smtClean="0"/>
              <a:t> / </a:t>
            </a:r>
            <a:r>
              <a:rPr lang="fr-CA" dirty="0" err="1" smtClean="0"/>
              <a:t>downgrade</a:t>
            </a:r>
            <a:r>
              <a:rPr lang="fr-CA" dirty="0" smtClean="0"/>
              <a:t> </a:t>
            </a:r>
            <a:r>
              <a:rPr lang="fr-CA" dirty="0" err="1" smtClean="0"/>
              <a:t>its</a:t>
            </a:r>
            <a:r>
              <a:rPr lang="fr-CA" dirty="0" smtClean="0"/>
              <a:t> </a:t>
            </a:r>
            <a:r>
              <a:rPr lang="fr-CA" dirty="0" err="1" smtClean="0"/>
              <a:t>own</a:t>
            </a:r>
            <a:r>
              <a:rPr lang="fr-CA" dirty="0" smtClean="0"/>
              <a:t> records…</a:t>
            </a:r>
          </a:p>
          <a:p>
            <a:r>
              <a:rPr lang="fr-CA" dirty="0" smtClean="0"/>
              <a:t>- </a:t>
            </a:r>
            <a:r>
              <a:rPr lang="fr-CA" dirty="0" err="1" smtClean="0"/>
              <a:t>Based</a:t>
            </a:r>
            <a:r>
              <a:rPr lang="fr-CA" dirty="0" smtClean="0"/>
              <a:t> on the </a:t>
            </a:r>
            <a:r>
              <a:rPr lang="fr-CA" dirty="0" err="1" smtClean="0"/>
              <a:t>fact</a:t>
            </a:r>
            <a:r>
              <a:rPr lang="fr-CA" dirty="0" smtClean="0"/>
              <a:t> </a:t>
            </a:r>
            <a:r>
              <a:rPr lang="fr-CA" dirty="0" err="1" smtClean="0"/>
              <a:t>that</a:t>
            </a:r>
            <a:r>
              <a:rPr lang="fr-CA" dirty="0" smtClean="0"/>
              <a:t> LAC </a:t>
            </a:r>
            <a:r>
              <a:rPr lang="fr-CA" dirty="0" err="1" smtClean="0"/>
              <a:t>holds</a:t>
            </a:r>
            <a:r>
              <a:rPr lang="fr-CA" dirty="0" smtClean="0"/>
              <a:t> records </a:t>
            </a:r>
            <a:r>
              <a:rPr lang="fr-CA" dirty="0" err="1" smtClean="0"/>
              <a:t>that</a:t>
            </a:r>
            <a:r>
              <a:rPr lang="fr-CA" dirty="0" smtClean="0"/>
              <a:t> </a:t>
            </a:r>
            <a:r>
              <a:rPr lang="fr-CA" dirty="0" err="1" smtClean="0"/>
              <a:t>were</a:t>
            </a:r>
            <a:r>
              <a:rPr lang="fr-CA" dirty="0" smtClean="0"/>
              <a:t> </a:t>
            </a:r>
            <a:r>
              <a:rPr lang="fr-CA" dirty="0" err="1" smtClean="0"/>
              <a:t>created</a:t>
            </a:r>
            <a:r>
              <a:rPr lang="fr-CA" dirty="0" smtClean="0"/>
              <a:t> by </a:t>
            </a:r>
            <a:r>
              <a:rPr lang="fr-CA" dirty="0" err="1" smtClean="0"/>
              <a:t>most</a:t>
            </a:r>
            <a:r>
              <a:rPr lang="fr-CA" dirty="0" smtClean="0"/>
              <a:t> </a:t>
            </a:r>
            <a:r>
              <a:rPr lang="fr-CA" dirty="0" err="1" smtClean="0"/>
              <a:t>federal</a:t>
            </a:r>
            <a:r>
              <a:rPr lang="fr-CA" dirty="0" smtClean="0"/>
              <a:t> </a:t>
            </a:r>
            <a:r>
              <a:rPr lang="fr-CA" dirty="0" err="1" smtClean="0"/>
              <a:t>departments</a:t>
            </a:r>
            <a:r>
              <a:rPr lang="fr-CA" dirty="0" smtClean="0"/>
              <a:t> and </a:t>
            </a:r>
            <a:r>
              <a:rPr lang="fr-CA" dirty="0" err="1" smtClean="0"/>
              <a:t>agencies</a:t>
            </a:r>
            <a:r>
              <a:rPr lang="fr-CA" dirty="0" smtClean="0"/>
              <a:t>,     </a:t>
            </a:r>
            <a:r>
              <a:rPr lang="fr-CA" dirty="0" err="1" smtClean="0"/>
              <a:t>including</a:t>
            </a:r>
            <a:r>
              <a:rPr lang="fr-CA" dirty="0" smtClean="0"/>
              <a:t> international </a:t>
            </a:r>
            <a:r>
              <a:rPr lang="fr-CA" dirty="0" err="1" smtClean="0"/>
              <a:t>third</a:t>
            </a:r>
            <a:r>
              <a:rPr lang="fr-CA" dirty="0" smtClean="0"/>
              <a:t> parties…</a:t>
            </a:r>
          </a:p>
          <a:p>
            <a:pPr marL="285750" indent="-285750">
              <a:buFontTx/>
              <a:buChar char="-"/>
            </a:pPr>
            <a:endParaRPr lang="fr-CA" dirty="0"/>
          </a:p>
          <a:p>
            <a:r>
              <a:rPr lang="fr-CA" b="1" dirty="0" smtClean="0"/>
              <a:t>Library and Archives Canada </a:t>
            </a:r>
            <a:r>
              <a:rPr lang="fr-CA" b="1" dirty="0" err="1" smtClean="0"/>
              <a:t>is</a:t>
            </a:r>
            <a:r>
              <a:rPr lang="fr-CA" b="1" dirty="0" smtClean="0"/>
              <a:t> at the center of </a:t>
            </a:r>
            <a:r>
              <a:rPr lang="fr-CA" b="1" dirty="0" err="1" smtClean="0"/>
              <a:t>declassification</a:t>
            </a:r>
            <a:r>
              <a:rPr lang="fr-CA" b="1" dirty="0" smtClean="0"/>
              <a:t> for </a:t>
            </a:r>
            <a:r>
              <a:rPr lang="fr-CA" b="1" dirty="0" err="1" smtClean="0"/>
              <a:t>historical</a:t>
            </a:r>
            <a:r>
              <a:rPr lang="fr-CA" b="1" dirty="0" smtClean="0"/>
              <a:t> </a:t>
            </a:r>
            <a:r>
              <a:rPr lang="fr-CA" b="1" dirty="0" err="1" smtClean="0"/>
              <a:t>classified</a:t>
            </a:r>
            <a:r>
              <a:rPr lang="fr-CA" b="1" dirty="0" smtClean="0"/>
              <a:t> records</a:t>
            </a:r>
          </a:p>
          <a:p>
            <a:endParaRPr lang="fr-CA" dirty="0"/>
          </a:p>
          <a:p>
            <a:pPr algn="ctr"/>
            <a:r>
              <a:rPr lang="fr-CA" dirty="0" smtClean="0"/>
              <a:t>******************************</a:t>
            </a:r>
          </a:p>
          <a:p>
            <a:r>
              <a:rPr lang="fr-CA" dirty="0" smtClean="0"/>
              <a:t>- En se basant sur le fait que seul le créateur peut déclassifier / déclasser ses propres documents…</a:t>
            </a:r>
          </a:p>
          <a:p>
            <a:r>
              <a:rPr lang="fr-CA" dirty="0" smtClean="0"/>
              <a:t>- En se basant sur le fait que BAC préserve des documents qui ont été créés par la majorité des ministères et agences fédéraux – incluant des partenaires internationaux…</a:t>
            </a:r>
          </a:p>
          <a:p>
            <a:endParaRPr lang="fr-CA" dirty="0" smtClean="0"/>
          </a:p>
          <a:p>
            <a:r>
              <a:rPr lang="fr-CA" b="1" dirty="0" smtClean="0"/>
              <a:t>Bibliothèque et Archives Canada se trouve au centre de la </a:t>
            </a:r>
            <a:r>
              <a:rPr lang="fr-CA" b="1" dirty="0" err="1" smtClean="0"/>
              <a:t>déclassification</a:t>
            </a:r>
            <a:r>
              <a:rPr lang="fr-CA" b="1" dirty="0" smtClean="0"/>
              <a:t> des documents classifiés historiques</a:t>
            </a:r>
            <a:endParaRPr lang="fr-CA" b="1" dirty="0"/>
          </a:p>
        </p:txBody>
      </p:sp>
    </p:spTree>
    <p:extLst>
      <p:ext uri="{BB962C8B-B14F-4D97-AF65-F5344CB8AC3E}">
        <p14:creationId xmlns:p14="http://schemas.microsoft.com/office/powerpoint/2010/main" val="421452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ATIP </a:t>
            </a:r>
            <a:r>
              <a:rPr lang="fr-CA" dirty="0" err="1"/>
              <a:t>Review</a:t>
            </a:r>
            <a:r>
              <a:rPr lang="fr-CA" dirty="0"/>
              <a:t> vs </a:t>
            </a:r>
            <a:r>
              <a:rPr lang="fr-CA" dirty="0" err="1"/>
              <a:t>Declassification</a:t>
            </a:r>
            <a:endParaRPr lang="en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A07657-48A0-40E6-8332-9E572FC58D07}" type="slidenum">
              <a:rPr lang="en-CA" altLang="en-US" smtClean="0">
                <a:latin typeface="+mj-lt"/>
              </a:rPr>
              <a:pPr>
                <a:defRPr/>
              </a:pPr>
              <a:t>3</a:t>
            </a:fld>
            <a:endParaRPr lang="en-CA" altLang="en-US" dirty="0">
              <a:latin typeface="+mj-lt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77C13067-1D49-32A3-0D1D-30B8FA6FD413}"/>
              </a:ext>
            </a:extLst>
          </p:cNvPr>
          <p:cNvSpPr txBox="1"/>
          <p:nvPr/>
        </p:nvSpPr>
        <p:spPr>
          <a:xfrm>
            <a:off x="623392" y="2156010"/>
            <a:ext cx="4176464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sz="1200" b="1" dirty="0"/>
              <a:t>ATI </a:t>
            </a:r>
            <a:r>
              <a:rPr lang="fr-CA" sz="1200" b="1" dirty="0" err="1"/>
              <a:t>Request</a:t>
            </a:r>
            <a:r>
              <a:rPr lang="fr-CA" sz="1200" b="1" dirty="0"/>
              <a:t> on </a:t>
            </a:r>
            <a:r>
              <a:rPr lang="fr-CA" sz="1200" b="1" dirty="0" err="1"/>
              <a:t>classified</a:t>
            </a:r>
            <a:r>
              <a:rPr lang="fr-CA" sz="1200" b="1" dirty="0"/>
              <a:t> records</a:t>
            </a:r>
          </a:p>
          <a:p>
            <a:endParaRPr lang="fr-CA" sz="1200" dirty="0"/>
          </a:p>
          <a:p>
            <a:r>
              <a:rPr lang="fr-CA" sz="1200" dirty="0"/>
              <a:t>ATIP </a:t>
            </a:r>
            <a:r>
              <a:rPr lang="fr-CA" sz="1200" dirty="0" err="1"/>
              <a:t>Review</a:t>
            </a:r>
            <a:endParaRPr lang="fr-CA" sz="1200" dirty="0"/>
          </a:p>
          <a:p>
            <a:r>
              <a:rPr lang="fr-CA" sz="1200" dirty="0"/>
              <a:t>The </a:t>
            </a:r>
            <a:r>
              <a:rPr lang="fr-CA" sz="1200" dirty="0" err="1"/>
              <a:t>Act</a:t>
            </a:r>
            <a:r>
              <a:rPr lang="fr-CA" sz="1200" dirty="0"/>
              <a:t> </a:t>
            </a:r>
            <a:r>
              <a:rPr lang="fr-CA" sz="1200" dirty="0" err="1"/>
              <a:t>grants</a:t>
            </a:r>
            <a:r>
              <a:rPr lang="fr-CA" sz="1200" dirty="0"/>
              <a:t> LAC </a:t>
            </a:r>
            <a:r>
              <a:rPr lang="fr-CA" sz="1200" dirty="0" err="1" smtClean="0"/>
              <a:t>authority</a:t>
            </a:r>
            <a:r>
              <a:rPr lang="fr-CA" sz="1200" dirty="0" smtClean="0"/>
              <a:t> </a:t>
            </a:r>
            <a:r>
              <a:rPr lang="fr-CA" sz="1200" dirty="0"/>
              <a:t>to </a:t>
            </a:r>
            <a:r>
              <a:rPr lang="fr-CA" sz="1200" dirty="0" err="1"/>
              <a:t>disclose</a:t>
            </a:r>
            <a:r>
              <a:rPr lang="fr-CA" sz="1200" dirty="0"/>
              <a:t> records </a:t>
            </a:r>
            <a:r>
              <a:rPr lang="fr-CA" sz="1200" dirty="0" err="1" smtClean="0"/>
              <a:t>under</a:t>
            </a:r>
            <a:r>
              <a:rPr lang="fr-CA" sz="1200" dirty="0" smtClean="0"/>
              <a:t> </a:t>
            </a:r>
            <a:r>
              <a:rPr lang="fr-CA" sz="1200" dirty="0"/>
              <a:t>ATIP.</a:t>
            </a:r>
          </a:p>
          <a:p>
            <a:endParaRPr lang="fr-CA" sz="1200" dirty="0"/>
          </a:p>
          <a:p>
            <a:r>
              <a:rPr lang="en-CA" sz="1200" dirty="0" smtClean="0"/>
              <a:t>After </a:t>
            </a:r>
            <a:r>
              <a:rPr lang="en-CA" sz="1200" dirty="0"/>
              <a:t>ATIP review, the classified records may be disclosed in whole or in part, which will trump the original </a:t>
            </a:r>
            <a:r>
              <a:rPr lang="en-CA" sz="1200" dirty="0" err="1" smtClean="0"/>
              <a:t>classificiation</a:t>
            </a:r>
            <a:r>
              <a:rPr lang="en-CA" sz="1200" dirty="0" smtClean="0"/>
              <a:t> </a:t>
            </a:r>
            <a:r>
              <a:rPr lang="en-CA" sz="1200" dirty="0"/>
              <a:t>of the records.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DF046298-25E4-1354-F7FC-E4B2D0ED6039}"/>
              </a:ext>
            </a:extLst>
          </p:cNvPr>
          <p:cNvSpPr txBox="1"/>
          <p:nvPr/>
        </p:nvSpPr>
        <p:spPr>
          <a:xfrm>
            <a:off x="5303912" y="2156010"/>
            <a:ext cx="6031659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sz="1200" b="1" dirty="0" err="1"/>
              <a:t>Declassification</a:t>
            </a:r>
            <a:endParaRPr lang="fr-CA" sz="1200" b="1" dirty="0"/>
          </a:p>
          <a:p>
            <a:r>
              <a:rPr lang="fr-CA" sz="1200" dirty="0"/>
              <a:t>- Not </a:t>
            </a:r>
            <a:r>
              <a:rPr lang="fr-CA" sz="1200" dirty="0" err="1"/>
              <a:t>within</a:t>
            </a:r>
            <a:r>
              <a:rPr lang="fr-CA" sz="1200" dirty="0"/>
              <a:t> the ATI process</a:t>
            </a:r>
          </a:p>
          <a:p>
            <a:pPr marL="285750" indent="-285750">
              <a:buFontTx/>
              <a:buChar char="-"/>
            </a:pPr>
            <a:endParaRPr lang="fr-CA" sz="1200" dirty="0"/>
          </a:p>
          <a:p>
            <a:r>
              <a:rPr lang="en-CA" sz="1200" dirty="0"/>
              <a:t>- The ATI Act does NOT grant LAC the unilateral </a:t>
            </a:r>
            <a:r>
              <a:rPr lang="en-CA" sz="1200" dirty="0" smtClean="0"/>
              <a:t>authority </a:t>
            </a:r>
            <a:r>
              <a:rPr lang="en-CA" sz="1200" dirty="0"/>
              <a:t>to declassify / downgrade classified </a:t>
            </a:r>
            <a:r>
              <a:rPr lang="en-CA" sz="1200" dirty="0" smtClean="0"/>
              <a:t>records.</a:t>
            </a:r>
            <a:endParaRPr lang="en-CA" sz="1200" dirty="0"/>
          </a:p>
          <a:p>
            <a:endParaRPr lang="en-CA" sz="1200" dirty="0"/>
          </a:p>
          <a:p>
            <a:r>
              <a:rPr lang="en-CA" sz="1200" dirty="0"/>
              <a:t>- Declassification projects involve consulting the </a:t>
            </a:r>
            <a:r>
              <a:rPr lang="en-CA" sz="1200" dirty="0" smtClean="0"/>
              <a:t>departments (the creator </a:t>
            </a:r>
            <a:r>
              <a:rPr lang="en-CA" sz="1200" dirty="0"/>
              <a:t>of the security marking) and seeking their approval for declassification / downgrading.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756CF34C-02B8-0803-EB6C-9B38F6575401}"/>
              </a:ext>
            </a:extLst>
          </p:cNvPr>
          <p:cNvSpPr txBox="1"/>
          <p:nvPr/>
        </p:nvSpPr>
        <p:spPr>
          <a:xfrm>
            <a:off x="623392" y="4055262"/>
            <a:ext cx="4176464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sz="1200" b="1" dirty="0"/>
              <a:t>Demande AIPRP sur des documents classifiés</a:t>
            </a:r>
          </a:p>
          <a:p>
            <a:endParaRPr lang="fr-CA" sz="1200" dirty="0"/>
          </a:p>
          <a:p>
            <a:r>
              <a:rPr lang="fr-CA" sz="1200" dirty="0"/>
              <a:t>AIPRP revue</a:t>
            </a:r>
          </a:p>
          <a:p>
            <a:r>
              <a:rPr lang="fr-CA" sz="1200" dirty="0"/>
              <a:t>La </a:t>
            </a:r>
            <a:r>
              <a:rPr lang="fr-CA" sz="1200" i="1" dirty="0"/>
              <a:t>Loi</a:t>
            </a:r>
            <a:r>
              <a:rPr lang="fr-CA" sz="1200" dirty="0"/>
              <a:t> donne à BAC les pouvoirs de divulguer les documents.</a:t>
            </a:r>
          </a:p>
          <a:p>
            <a:endParaRPr lang="fr-CA" sz="1200" dirty="0"/>
          </a:p>
          <a:p>
            <a:r>
              <a:rPr lang="en-CA" sz="1200" dirty="0"/>
              <a:t>Suite à la revue par ATIP, </a:t>
            </a:r>
            <a:r>
              <a:rPr lang="en-CA" sz="1200" dirty="0" err="1"/>
              <a:t>une</a:t>
            </a:r>
            <a:r>
              <a:rPr lang="en-CA" sz="1200" dirty="0"/>
              <a:t> </a:t>
            </a:r>
            <a:r>
              <a:rPr lang="en-CA" sz="1200" dirty="0" err="1"/>
              <a:t>partie</a:t>
            </a:r>
            <a:r>
              <a:rPr lang="en-CA" sz="1200" dirty="0"/>
              <a:t> </a:t>
            </a:r>
            <a:r>
              <a:rPr lang="en-CA" sz="1200" dirty="0" err="1"/>
              <a:t>ou</a:t>
            </a:r>
            <a:r>
              <a:rPr lang="en-CA" sz="1200" dirty="0"/>
              <a:t> </a:t>
            </a:r>
            <a:r>
              <a:rPr lang="en-CA" sz="1200" dirty="0" err="1"/>
              <a:t>l’entièreté</a:t>
            </a:r>
            <a:r>
              <a:rPr lang="en-CA" sz="1200" dirty="0"/>
              <a:t> des documents </a:t>
            </a:r>
            <a:r>
              <a:rPr lang="en-CA" sz="1200" dirty="0" err="1" smtClean="0"/>
              <a:t>classifiés</a:t>
            </a:r>
            <a:r>
              <a:rPr lang="en-CA" sz="1200" dirty="0" smtClean="0"/>
              <a:t> </a:t>
            </a:r>
            <a:r>
              <a:rPr lang="en-CA" sz="1200" dirty="0" err="1"/>
              <a:t>peut</a:t>
            </a:r>
            <a:r>
              <a:rPr lang="en-CA" sz="1200" dirty="0"/>
              <a:t> </a:t>
            </a:r>
            <a:r>
              <a:rPr lang="en-CA" sz="1200" dirty="0" err="1"/>
              <a:t>être</a:t>
            </a:r>
            <a:r>
              <a:rPr lang="en-CA" sz="1200" dirty="0"/>
              <a:t> </a:t>
            </a:r>
            <a:r>
              <a:rPr lang="en-CA" sz="1200" dirty="0" err="1"/>
              <a:t>divulguée</a:t>
            </a:r>
            <a:r>
              <a:rPr lang="en-CA" sz="1200" dirty="0"/>
              <a:t> et </a:t>
            </a:r>
            <a:r>
              <a:rPr lang="en-CA" sz="1200" dirty="0" err="1"/>
              <a:t>donc</a:t>
            </a:r>
            <a:r>
              <a:rPr lang="en-CA" sz="1200" dirty="0"/>
              <a:t>, par </a:t>
            </a:r>
            <a:r>
              <a:rPr lang="en-CA" sz="1200" dirty="0" err="1"/>
              <a:t>défaut</a:t>
            </a:r>
            <a:r>
              <a:rPr lang="en-CA" sz="1200" dirty="0"/>
              <a:t>, la classification </a:t>
            </a:r>
            <a:r>
              <a:rPr lang="en-CA" sz="1200" dirty="0" err="1"/>
              <a:t>originale</a:t>
            </a:r>
            <a:r>
              <a:rPr lang="en-CA" sz="1200" dirty="0"/>
              <a:t> </a:t>
            </a:r>
            <a:r>
              <a:rPr lang="en-CA" sz="1200" dirty="0" err="1"/>
              <a:t>devient</a:t>
            </a:r>
            <a:r>
              <a:rPr lang="en-CA" sz="1200" dirty="0"/>
              <a:t> </a:t>
            </a:r>
            <a:r>
              <a:rPr lang="en-CA" sz="1200" dirty="0" err="1"/>
              <a:t>caduque</a:t>
            </a:r>
            <a:r>
              <a:rPr lang="en-CA" sz="1200" dirty="0"/>
              <a:t> pour </a:t>
            </a:r>
            <a:r>
              <a:rPr lang="en-CA" sz="1200" dirty="0" err="1"/>
              <a:t>ces</a:t>
            </a:r>
            <a:r>
              <a:rPr lang="en-CA" sz="1200" dirty="0"/>
              <a:t> documents.</a:t>
            </a: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5CEC10DE-5733-D658-7C00-84C7D9DE4CA8}"/>
              </a:ext>
            </a:extLst>
          </p:cNvPr>
          <p:cNvSpPr txBox="1"/>
          <p:nvPr/>
        </p:nvSpPr>
        <p:spPr>
          <a:xfrm>
            <a:off x="5299255" y="4055262"/>
            <a:ext cx="6031659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sz="1200" b="1" dirty="0"/>
              <a:t>Déclassification</a:t>
            </a:r>
          </a:p>
          <a:p>
            <a:r>
              <a:rPr lang="fr-CA" sz="1200" dirty="0"/>
              <a:t>- Hors du processus de l’AIPRP</a:t>
            </a:r>
          </a:p>
          <a:p>
            <a:pPr marL="285750" indent="-285750">
              <a:buFontTx/>
              <a:buChar char="-"/>
            </a:pPr>
            <a:endParaRPr lang="fr-CA" sz="1200" dirty="0"/>
          </a:p>
          <a:p>
            <a:pPr marL="171450" indent="-171450">
              <a:buFontTx/>
              <a:buChar char="-"/>
            </a:pPr>
            <a:r>
              <a:rPr lang="en-CA" sz="1200" dirty="0"/>
              <a:t>La </a:t>
            </a:r>
            <a:r>
              <a:rPr lang="en-CA" sz="1200" i="1" dirty="0" err="1"/>
              <a:t>Loi</a:t>
            </a:r>
            <a:r>
              <a:rPr lang="en-CA" sz="1200" dirty="0"/>
              <a:t> ne </a:t>
            </a:r>
            <a:r>
              <a:rPr lang="en-CA" sz="1200" dirty="0" err="1"/>
              <a:t>donne</a:t>
            </a:r>
            <a:r>
              <a:rPr lang="en-CA" sz="1200" dirty="0"/>
              <a:t> </a:t>
            </a:r>
            <a:r>
              <a:rPr lang="en-CA" sz="1200" b="1" dirty="0"/>
              <a:t>pas</a:t>
            </a:r>
            <a:r>
              <a:rPr lang="en-CA" sz="1200" dirty="0"/>
              <a:t> à BAC le </a:t>
            </a:r>
            <a:r>
              <a:rPr lang="en-CA" sz="1200" dirty="0" err="1"/>
              <a:t>pouvoir</a:t>
            </a:r>
            <a:r>
              <a:rPr lang="en-CA" sz="1200" dirty="0"/>
              <a:t> unilateral de </a:t>
            </a:r>
            <a:r>
              <a:rPr lang="en-CA" sz="1200" dirty="0" err="1"/>
              <a:t>déclassifier</a:t>
            </a:r>
            <a:r>
              <a:rPr lang="en-CA" sz="1200" dirty="0"/>
              <a:t> / </a:t>
            </a:r>
            <a:r>
              <a:rPr lang="en-CA" sz="1200" dirty="0" err="1"/>
              <a:t>déclasser</a:t>
            </a:r>
            <a:r>
              <a:rPr lang="en-CA" sz="1200" dirty="0"/>
              <a:t> les documents </a:t>
            </a:r>
            <a:r>
              <a:rPr lang="en-CA" sz="1200" dirty="0" err="1"/>
              <a:t>classifiés</a:t>
            </a:r>
            <a:r>
              <a:rPr lang="en-CA" sz="1200" dirty="0"/>
              <a:t>.</a:t>
            </a:r>
          </a:p>
          <a:p>
            <a:endParaRPr lang="en-CA" sz="1200" dirty="0"/>
          </a:p>
          <a:p>
            <a:r>
              <a:rPr lang="en-CA" sz="1200" dirty="0"/>
              <a:t>- </a:t>
            </a:r>
            <a:r>
              <a:rPr lang="en-CA" sz="1200" dirty="0" smtClean="0"/>
              <a:t>  Les </a:t>
            </a:r>
            <a:r>
              <a:rPr lang="en-CA" sz="1200" dirty="0" err="1"/>
              <a:t>projets</a:t>
            </a:r>
            <a:r>
              <a:rPr lang="en-CA" sz="1200" dirty="0"/>
              <a:t> de </a:t>
            </a:r>
            <a:r>
              <a:rPr lang="en-CA" sz="1200" dirty="0" err="1"/>
              <a:t>déclassification</a:t>
            </a:r>
            <a:r>
              <a:rPr lang="en-CA" sz="1200" dirty="0"/>
              <a:t> </a:t>
            </a:r>
            <a:r>
              <a:rPr lang="en-CA" sz="1200" dirty="0" err="1"/>
              <a:t>impliquent</a:t>
            </a:r>
            <a:r>
              <a:rPr lang="en-CA" sz="1200" dirty="0"/>
              <a:t> de consulter les </a:t>
            </a:r>
            <a:r>
              <a:rPr lang="en-CA" sz="1200" dirty="0" err="1"/>
              <a:t>ministères</a:t>
            </a:r>
            <a:r>
              <a:rPr lang="en-CA" sz="1200" dirty="0"/>
              <a:t> </a:t>
            </a:r>
            <a:r>
              <a:rPr lang="en-CA" sz="1200" dirty="0" smtClean="0"/>
              <a:t>(</a:t>
            </a:r>
            <a:r>
              <a:rPr lang="en-CA" sz="1200" dirty="0" err="1"/>
              <a:t>créateurs</a:t>
            </a:r>
            <a:r>
              <a:rPr lang="en-CA" sz="1200" dirty="0"/>
              <a:t> des indications de sécurité) et </a:t>
            </a:r>
            <a:r>
              <a:rPr lang="en-CA" sz="1200" dirty="0" err="1"/>
              <a:t>d’obtenir</a:t>
            </a:r>
            <a:r>
              <a:rPr lang="en-CA" sz="1200" dirty="0"/>
              <a:t> </a:t>
            </a:r>
            <a:r>
              <a:rPr lang="en-CA" sz="1200" dirty="0" err="1"/>
              <a:t>leur</a:t>
            </a:r>
            <a:r>
              <a:rPr lang="en-CA" sz="1200" dirty="0"/>
              <a:t> accord pour </a:t>
            </a:r>
            <a:r>
              <a:rPr lang="en-CA" sz="1200" dirty="0" err="1"/>
              <a:t>déclassifier</a:t>
            </a:r>
            <a:r>
              <a:rPr lang="en-CA" sz="1200" dirty="0"/>
              <a:t> / </a:t>
            </a:r>
            <a:r>
              <a:rPr lang="en-CA" sz="1200" dirty="0" err="1"/>
              <a:t>déclasser</a:t>
            </a:r>
            <a:r>
              <a:rPr lang="en-CA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899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A07657-48A0-40E6-8332-9E572FC58D07}" type="slidenum">
              <a:rPr lang="en-CA" altLang="en-US" smtClean="0"/>
              <a:pPr>
                <a:defRPr/>
              </a:pPr>
              <a:t>4</a:t>
            </a:fld>
            <a:endParaRPr lang="en-CA" altLang="en-US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CCB9A74E-2D21-C4AD-E273-2CCB657F23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141240"/>
            <a:ext cx="5384800" cy="381642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CA" sz="2400" dirty="0" err="1"/>
              <a:t>Create</a:t>
            </a:r>
            <a:r>
              <a:rPr lang="fr-CA" sz="2400" dirty="0"/>
              <a:t> a team and </a:t>
            </a:r>
            <a:r>
              <a:rPr lang="fr-CA" sz="2400" dirty="0" err="1"/>
              <a:t>develop</a:t>
            </a:r>
            <a:r>
              <a:rPr lang="fr-CA" sz="2400" dirty="0"/>
              <a:t> </a:t>
            </a:r>
            <a:r>
              <a:rPr lang="fr-CA" sz="2400" dirty="0" err="1"/>
              <a:t>its</a:t>
            </a:r>
            <a:r>
              <a:rPr lang="fr-CA" sz="2400" dirty="0"/>
              <a:t> expertise</a:t>
            </a:r>
          </a:p>
          <a:p>
            <a:r>
              <a:rPr lang="fr-CA" sz="2400" dirty="0" err="1" smtClean="0"/>
              <a:t>Create</a:t>
            </a:r>
            <a:r>
              <a:rPr lang="fr-CA" sz="2400" dirty="0" smtClean="0"/>
              <a:t> a </a:t>
            </a:r>
            <a:r>
              <a:rPr lang="fr-CA" sz="2400" dirty="0"/>
              <a:t>workflow for </a:t>
            </a:r>
            <a:r>
              <a:rPr lang="fr-CA" sz="2400" dirty="0" err="1"/>
              <a:t>analysis</a:t>
            </a:r>
            <a:r>
              <a:rPr lang="fr-CA" sz="2400" dirty="0"/>
              <a:t> of </a:t>
            </a:r>
            <a:r>
              <a:rPr lang="fr-CA" sz="2400" dirty="0" err="1" smtClean="0"/>
              <a:t>classified</a:t>
            </a:r>
            <a:r>
              <a:rPr lang="fr-CA" sz="2400" dirty="0" smtClean="0"/>
              <a:t> records</a:t>
            </a:r>
            <a:endParaRPr lang="fr-CA" sz="2400" dirty="0"/>
          </a:p>
          <a:p>
            <a:r>
              <a:rPr lang="fr-CA" sz="2400" dirty="0" err="1"/>
              <a:t>Create</a:t>
            </a:r>
            <a:r>
              <a:rPr lang="fr-CA" sz="2400" dirty="0"/>
              <a:t> a process for </a:t>
            </a:r>
            <a:r>
              <a:rPr lang="fr-CA" sz="2400" dirty="0" err="1" smtClean="0"/>
              <a:t>departmental</a:t>
            </a:r>
            <a:r>
              <a:rPr lang="fr-CA" sz="2400" dirty="0" smtClean="0"/>
              <a:t> </a:t>
            </a:r>
            <a:r>
              <a:rPr lang="fr-CA" sz="2400" dirty="0"/>
              <a:t>concurrence</a:t>
            </a:r>
          </a:p>
          <a:p>
            <a:r>
              <a:rPr lang="fr-CA" sz="2400" dirty="0" err="1"/>
              <a:t>Create</a:t>
            </a:r>
            <a:r>
              <a:rPr lang="fr-CA" sz="2400" dirty="0"/>
              <a:t> an exhaustive </a:t>
            </a:r>
            <a:r>
              <a:rPr lang="fr-CA" sz="2400" dirty="0" err="1"/>
              <a:t>list</a:t>
            </a:r>
            <a:r>
              <a:rPr lang="fr-CA" sz="2400" dirty="0"/>
              <a:t> of </a:t>
            </a:r>
            <a:r>
              <a:rPr lang="fr-CA" sz="2400" dirty="0" err="1"/>
              <a:t>classified</a:t>
            </a:r>
            <a:r>
              <a:rPr lang="fr-CA" sz="2400" dirty="0"/>
              <a:t> records at LAC</a:t>
            </a:r>
            <a:endParaRPr lang="en-CA" sz="2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F1DD301-FA33-866F-325E-FA7891BB9A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0000" y="2141240"/>
            <a:ext cx="5384800" cy="381642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CA" sz="2400" dirty="0"/>
              <a:t>Créer une équipe et développer son expertise</a:t>
            </a:r>
          </a:p>
          <a:p>
            <a:r>
              <a:rPr lang="fr-CA" sz="2400" dirty="0"/>
              <a:t>Créer le flux de travail de l’analyse des documents classifiés</a:t>
            </a:r>
          </a:p>
          <a:p>
            <a:r>
              <a:rPr lang="fr-CA" sz="2400" dirty="0"/>
              <a:t>Créer le </a:t>
            </a:r>
            <a:r>
              <a:rPr lang="fr-CA" sz="2400" dirty="0" smtClean="0"/>
              <a:t>processus </a:t>
            </a:r>
            <a:r>
              <a:rPr lang="fr-CA" sz="2400" dirty="0"/>
              <a:t>d’autorisation des ministères </a:t>
            </a:r>
            <a:endParaRPr lang="fr-CA" sz="2400" dirty="0" smtClean="0"/>
          </a:p>
          <a:p>
            <a:r>
              <a:rPr lang="fr-CA" sz="2400" dirty="0" smtClean="0"/>
              <a:t>Créer </a:t>
            </a:r>
            <a:r>
              <a:rPr lang="fr-CA" sz="2400" dirty="0"/>
              <a:t>une liste exhaustive des documents classifiés à BAC </a:t>
            </a:r>
            <a:endParaRPr lang="en-CA" sz="2400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5DE1E10C-58AA-32F4-4B95-1C06B16663C7}"/>
              </a:ext>
            </a:extLst>
          </p:cNvPr>
          <p:cNvSpPr txBox="1">
            <a:spLocks/>
          </p:cNvSpPr>
          <p:nvPr/>
        </p:nvSpPr>
        <p:spPr bwMode="auto">
          <a:xfrm>
            <a:off x="1430404" y="630062"/>
            <a:ext cx="9601067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CA" dirty="0" smtClean="0"/>
              <a:t>Initial Challenges / Défis initiaux</a:t>
            </a:r>
            <a:endParaRPr lang="en-CA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812BF8C6-B202-9924-1A21-55FDA1DCAEB1}"/>
              </a:ext>
            </a:extLst>
          </p:cNvPr>
          <p:cNvSpPr txBox="1">
            <a:spLocks/>
          </p:cNvSpPr>
          <p:nvPr/>
        </p:nvSpPr>
        <p:spPr>
          <a:xfrm>
            <a:off x="4808538" y="6384925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CA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4A07657-48A0-40E6-8332-9E572FC58D07}" type="slidenum">
              <a:rPr lang="en-CA" altLang="en-US" smtClean="0"/>
              <a:pPr>
                <a:defRPr/>
              </a:pPr>
              <a:t>4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725566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 err="1" smtClean="0"/>
              <a:t>Reaching</a:t>
            </a:r>
            <a:r>
              <a:rPr lang="fr-CA" dirty="0" smtClean="0"/>
              <a:t> the right contact </a:t>
            </a:r>
            <a:r>
              <a:rPr lang="fr-CA" dirty="0" err="1" smtClean="0"/>
              <a:t>within</a:t>
            </a:r>
            <a:r>
              <a:rPr lang="fr-CA" dirty="0" smtClean="0"/>
              <a:t>  </a:t>
            </a:r>
            <a:r>
              <a:rPr lang="fr-CA" dirty="0" err="1" smtClean="0"/>
              <a:t>departments</a:t>
            </a:r>
            <a:endParaRPr lang="fr-CA" dirty="0" smtClean="0"/>
          </a:p>
          <a:p>
            <a:r>
              <a:rPr lang="fr-CA" dirty="0" err="1" smtClean="0"/>
              <a:t>Identifying</a:t>
            </a:r>
            <a:r>
              <a:rPr lang="fr-CA" dirty="0" smtClean="0"/>
              <a:t> the </a:t>
            </a:r>
            <a:r>
              <a:rPr lang="fr-CA" dirty="0" err="1" smtClean="0"/>
              <a:t>delegated</a:t>
            </a:r>
            <a:r>
              <a:rPr lang="fr-CA" dirty="0" smtClean="0"/>
              <a:t> </a:t>
            </a:r>
            <a:r>
              <a:rPr lang="fr-CA" dirty="0" err="1" smtClean="0"/>
              <a:t>authority</a:t>
            </a:r>
            <a:r>
              <a:rPr lang="fr-CA" dirty="0" smtClean="0"/>
              <a:t> </a:t>
            </a:r>
            <a:r>
              <a:rPr lang="fr-CA" dirty="0" err="1" smtClean="0"/>
              <a:t>within</a:t>
            </a:r>
            <a:r>
              <a:rPr lang="fr-CA" dirty="0" smtClean="0"/>
              <a:t> </a:t>
            </a:r>
            <a:r>
              <a:rPr lang="fr-CA" dirty="0" err="1" smtClean="0"/>
              <a:t>departments</a:t>
            </a:r>
            <a:endParaRPr lang="fr-CA" dirty="0" smtClean="0"/>
          </a:p>
          <a:p>
            <a:r>
              <a:rPr lang="fr-CA" dirty="0" err="1" smtClean="0"/>
              <a:t>Managing</a:t>
            </a:r>
            <a:r>
              <a:rPr lang="fr-CA" dirty="0" smtClean="0"/>
              <a:t> </a:t>
            </a:r>
            <a:r>
              <a:rPr lang="fr-CA" dirty="0" err="1" smtClean="0"/>
              <a:t>third</a:t>
            </a:r>
            <a:r>
              <a:rPr lang="fr-CA" dirty="0" smtClean="0"/>
              <a:t> party records – </a:t>
            </a:r>
            <a:r>
              <a:rPr lang="fr-CA" dirty="0" err="1" smtClean="0"/>
              <a:t>especially</a:t>
            </a:r>
            <a:r>
              <a:rPr lang="fr-CA" dirty="0" smtClean="0"/>
              <a:t> international </a:t>
            </a:r>
            <a:r>
              <a:rPr lang="fr-CA" dirty="0" err="1" smtClean="0"/>
              <a:t>ones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A" dirty="0" smtClean="0"/>
              <a:t>Trouver la bonne personne contact dans les ministères</a:t>
            </a:r>
          </a:p>
          <a:p>
            <a:r>
              <a:rPr lang="fr-CA" dirty="0" smtClean="0"/>
              <a:t>Identifier l’autorité déléguée au sein des ministères</a:t>
            </a:r>
          </a:p>
          <a:p>
            <a:r>
              <a:rPr lang="fr-CA" dirty="0" smtClean="0"/>
              <a:t>Gestion des documents à équité – surtout ceux à l’international</a:t>
            </a:r>
            <a:endParaRPr lang="fr-CA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Challenges/ Défis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A07657-48A0-40E6-8332-9E572FC58D07}" type="slidenum">
              <a:rPr lang="en-CA" altLang="en-US" smtClean="0"/>
              <a:pPr>
                <a:defRPr/>
              </a:pPr>
              <a:t>5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295106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 err="1" smtClean="0"/>
              <a:t>Departments</a:t>
            </a:r>
            <a:r>
              <a:rPr lang="fr-CA" dirty="0" smtClean="0"/>
              <a:t> </a:t>
            </a:r>
            <a:r>
              <a:rPr lang="fr-CA" dirty="0" err="1" smtClean="0"/>
              <a:t>covered</a:t>
            </a:r>
            <a:r>
              <a:rPr lang="fr-CA" dirty="0" smtClean="0"/>
              <a:t>: 4</a:t>
            </a:r>
            <a:endParaRPr lang="fr-CA" dirty="0" smtClean="0"/>
          </a:p>
          <a:p>
            <a:endParaRPr lang="fr-CA" dirty="0"/>
          </a:p>
          <a:p>
            <a:r>
              <a:rPr lang="fr-CA" dirty="0" err="1" smtClean="0"/>
              <a:t>Submissions</a:t>
            </a:r>
            <a:r>
              <a:rPr lang="fr-CA" dirty="0" smtClean="0"/>
              <a:t> sent</a:t>
            </a:r>
            <a:r>
              <a:rPr lang="fr-CA" dirty="0" smtClean="0"/>
              <a:t>: 10</a:t>
            </a:r>
            <a:endParaRPr lang="fr-CA" dirty="0" smtClean="0"/>
          </a:p>
          <a:p>
            <a:endParaRPr lang="fr-CA" dirty="0"/>
          </a:p>
          <a:p>
            <a:r>
              <a:rPr lang="fr-CA" dirty="0" err="1" smtClean="0"/>
              <a:t>Numbers</a:t>
            </a:r>
            <a:r>
              <a:rPr lang="fr-CA" dirty="0" smtClean="0"/>
              <a:t> of </a:t>
            </a:r>
            <a:r>
              <a:rPr lang="fr-CA" dirty="0" smtClean="0"/>
              <a:t>pages </a:t>
            </a:r>
            <a:r>
              <a:rPr lang="fr-CA" dirty="0" err="1" smtClean="0"/>
              <a:t>analyzed</a:t>
            </a:r>
            <a:r>
              <a:rPr lang="fr-CA" dirty="0" smtClean="0"/>
              <a:t>: 20390</a:t>
            </a:r>
            <a:endParaRPr lang="fr-CA" dirty="0"/>
          </a:p>
          <a:p>
            <a:r>
              <a:rPr lang="fr-CA" dirty="0" smtClean="0"/>
              <a:t>Pages </a:t>
            </a:r>
            <a:r>
              <a:rPr lang="fr-CA" dirty="0" err="1" smtClean="0"/>
              <a:t>declassified</a:t>
            </a:r>
            <a:r>
              <a:rPr lang="fr-CA" dirty="0" smtClean="0"/>
              <a:t>: 384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A" dirty="0" smtClean="0"/>
              <a:t>Ministères couverts</a:t>
            </a:r>
            <a:r>
              <a:rPr lang="fr-CA" dirty="0" smtClean="0"/>
              <a:t>: 4</a:t>
            </a:r>
            <a:endParaRPr lang="fr-CA" dirty="0" smtClean="0"/>
          </a:p>
          <a:p>
            <a:endParaRPr lang="fr-CA" dirty="0"/>
          </a:p>
          <a:p>
            <a:r>
              <a:rPr lang="fr-CA" dirty="0" smtClean="0"/>
              <a:t>Soumissions envoyées</a:t>
            </a:r>
            <a:r>
              <a:rPr lang="fr-CA" dirty="0" smtClean="0"/>
              <a:t>: 10</a:t>
            </a:r>
            <a:endParaRPr lang="fr-CA" dirty="0" smtClean="0"/>
          </a:p>
          <a:p>
            <a:endParaRPr lang="fr-CA" dirty="0"/>
          </a:p>
          <a:p>
            <a:r>
              <a:rPr lang="fr-CA" dirty="0" smtClean="0"/>
              <a:t>Nombre de </a:t>
            </a:r>
            <a:r>
              <a:rPr lang="fr-CA" dirty="0" smtClean="0"/>
              <a:t>pages analysées: 20390</a:t>
            </a:r>
            <a:endParaRPr lang="fr-CA" dirty="0"/>
          </a:p>
          <a:p>
            <a:r>
              <a:rPr lang="fr-CA" dirty="0" smtClean="0"/>
              <a:t>Pages </a:t>
            </a:r>
            <a:r>
              <a:rPr lang="fr-CA" smtClean="0"/>
              <a:t>déclassifiées</a:t>
            </a:r>
            <a:r>
              <a:rPr lang="fr-CA" smtClean="0"/>
              <a:t>: 384</a:t>
            </a:r>
            <a:endParaRPr lang="fr-CA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Statistics</a:t>
            </a:r>
            <a:r>
              <a:rPr lang="fr-CA" dirty="0" smtClean="0"/>
              <a:t> / Statistiques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A07657-48A0-40E6-8332-9E572FC58D07}" type="slidenum">
              <a:rPr lang="en-CA" altLang="en-US" smtClean="0"/>
              <a:pPr>
                <a:defRPr/>
              </a:pPr>
              <a:t>6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272430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Contact information</a:t>
            </a:r>
            <a:endParaRPr lang="en-CA" dirty="0"/>
          </a:p>
        </p:txBody>
      </p:sp>
      <p:sp>
        <p:nvSpPr>
          <p:cNvPr id="7" name="Contact Informations"/>
          <p:cNvSpPr txBox="1"/>
          <p:nvPr/>
        </p:nvSpPr>
        <p:spPr>
          <a:xfrm>
            <a:off x="767408" y="1268760"/>
            <a:ext cx="7992888" cy="253915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CA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CA" b="1" dirty="0" smtClean="0">
                <a:solidFill>
                  <a:srgbClr val="32718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Library and Archives Canada</a:t>
            </a:r>
          </a:p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CA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550 de la </a:t>
            </a:r>
            <a:r>
              <a:rPr lang="en-CA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Cité</a:t>
            </a:r>
            <a:r>
              <a:rPr lang="en-CA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 Boulevard</a:t>
            </a:r>
            <a:br>
              <a:rPr lang="en-CA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CA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Gatineau (Québec)  J8T 0A7</a:t>
            </a:r>
          </a:p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CA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Telephone:  613-996-5115 or 1-866-578-7777</a:t>
            </a:r>
            <a:br>
              <a:rPr lang="en-CA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CA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TTY: 613-992-6969 or 1-866-299-1699</a:t>
            </a:r>
            <a:br>
              <a:rPr lang="en-CA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CA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Fax: 613-995-6274</a:t>
            </a:r>
          </a:p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CA" sz="1600" b="1" dirty="0" smtClean="0">
                <a:latin typeface="+mj-lt"/>
                <a:ea typeface="Roboto" panose="02000000000000000000" pitchFamily="2" charset="0"/>
                <a:cs typeface="Roboto" panose="02000000000000000000" pitchFamily="2" charset="0"/>
                <a:hlinkClick r:id="rId2"/>
              </a:rPr>
              <a:t>Our website: www.library-archives.canada.ca</a:t>
            </a:r>
            <a:endParaRPr lang="en-CA" sz="1600" b="1" dirty="0"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Region 1"/>
          <p:cNvSpPr txBox="1"/>
          <p:nvPr/>
        </p:nvSpPr>
        <p:spPr>
          <a:xfrm>
            <a:off x="767408" y="5343599"/>
            <a:ext cx="13681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CA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fr-CA" sz="1200" dirty="0" smtClean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National</a:t>
            </a:r>
            <a:br>
              <a:rPr lang="fr-CA" sz="1200" dirty="0" smtClean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r-CA" sz="1200" dirty="0" smtClean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Capital </a:t>
            </a:r>
            <a:r>
              <a:rPr lang="fr-CA" sz="1200" dirty="0" err="1" smtClean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Region</a:t>
            </a:r>
            <a:endParaRPr lang="en-US" sz="1200" dirty="0">
              <a:solidFill>
                <a:schemeClr val="bg1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Region 2"/>
          <p:cNvSpPr txBox="1"/>
          <p:nvPr/>
        </p:nvSpPr>
        <p:spPr>
          <a:xfrm>
            <a:off x="2567608" y="5343599"/>
            <a:ext cx="13681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CA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fr-CA" sz="1200" dirty="0" smtClean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Vancouver</a:t>
            </a:r>
            <a:br>
              <a:rPr lang="fr-CA" sz="1200" dirty="0" smtClean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r-CA" sz="1200" dirty="0" smtClean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British Columbia</a:t>
            </a:r>
            <a:endParaRPr lang="en-US" sz="1200" dirty="0">
              <a:solidFill>
                <a:schemeClr val="bg1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Region 3"/>
          <p:cNvSpPr txBox="1"/>
          <p:nvPr/>
        </p:nvSpPr>
        <p:spPr>
          <a:xfrm>
            <a:off x="4511824" y="5343599"/>
            <a:ext cx="13681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CA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fr-CA" sz="1200" dirty="0" smtClean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Winnipeg</a:t>
            </a:r>
            <a:br>
              <a:rPr lang="fr-CA" sz="1200" dirty="0" smtClean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r-CA" sz="1200" dirty="0" smtClean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Manitoba</a:t>
            </a:r>
            <a:endParaRPr lang="en-US" sz="1200" dirty="0">
              <a:solidFill>
                <a:schemeClr val="bg1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Region 4"/>
          <p:cNvSpPr txBox="1"/>
          <p:nvPr/>
        </p:nvSpPr>
        <p:spPr>
          <a:xfrm>
            <a:off x="6023992" y="5343599"/>
            <a:ext cx="13681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CA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fr-CA" sz="1200" dirty="0" smtClean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Halifax</a:t>
            </a:r>
            <a:br>
              <a:rPr lang="fr-CA" sz="1200" dirty="0" smtClean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r-CA" sz="1200" dirty="0" smtClean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Nova </a:t>
            </a:r>
            <a:r>
              <a:rPr lang="fr-CA" sz="1200" dirty="0" err="1" smtClean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Scotia</a:t>
            </a:r>
            <a:endParaRPr lang="en-US" sz="1200" dirty="0">
              <a:solidFill>
                <a:schemeClr val="bg1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94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56_LAC_ppt_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LAC Brand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5341ffb6-9f44-4f1b-9ccc-ac841d6afe01" ContentTypeId="0x01010024622CEE4F75AB49B80692C33C5783CC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LAC PowerPoint" ma:contentTypeID="0x01010024622CEE4F75AB49B80692C33C5783CC00D73AE92BE80DD24CA5CCD5884D3C0E75" ma:contentTypeVersion="109" ma:contentTypeDescription="" ma:contentTypeScope="" ma:versionID="dbd59bd3b79940505a731b7ed6c75042">
  <xsd:schema xmlns:xsd="http://www.w3.org/2001/XMLSchema" xmlns:xs="http://www.w3.org/2001/XMLSchema" xmlns:p="http://schemas.microsoft.com/office/2006/metadata/properties" xmlns:ns2="588dd58b-c235-4de7-be6d-a821336e58b0" xmlns:ns3="http://schemas.microsoft.com/sharepoint/v3/fields" xmlns:ns4="0ac82f00-91f4-4562-a106-1379c5545979" xmlns:ns5="9c7b64a9-7dcb-496c-9b16-ac5eef1d54ce" targetNamespace="http://schemas.microsoft.com/office/2006/metadata/properties" ma:root="true" ma:fieldsID="0b4b8de4be9ad1846806b704c0883535" ns2:_="" ns3:_="" ns4:_="" ns5:_="">
    <xsd:import namespace="588dd58b-c235-4de7-be6d-a821336e58b0"/>
    <xsd:import namespace="http://schemas.microsoft.com/sharepoint/v3/fields"/>
    <xsd:import namespace="0ac82f00-91f4-4562-a106-1379c5545979"/>
    <xsd:import namespace="9c7b64a9-7dcb-496c-9b16-ac5eef1d54ce"/>
    <xsd:element name="properties">
      <xsd:complexType>
        <xsd:sequence>
          <xsd:element name="documentManagement">
            <xsd:complexType>
              <xsd:all>
                <xsd:element ref="ns2:BLApprovalDate" minOccurs="0"/>
                <xsd:element ref="ns2:BLApprovalHistory" minOccurs="0"/>
                <xsd:element ref="ns2:BLApprovalStatus" minOccurs="0"/>
                <xsd:element ref="ns2:BLApprovers" minOccurs="0"/>
                <xsd:element ref="ns2:d77eb8f17e4a43afb68c9ac91344eb59" minOccurs="0"/>
                <xsd:element ref="ns2:TaxCatchAll" minOccurs="0"/>
                <xsd:element ref="ns2:TaxCatchAllLabel" minOccurs="0"/>
                <xsd:element ref="ns3:_Status" minOccurs="0"/>
                <xsd:element ref="ns2:BLStartDate" minOccurs="0"/>
                <xsd:element ref="ns2:BLCloseDate" minOccurs="0"/>
                <xsd:element ref="ns4:Document_x0020_Category" minOccurs="0"/>
                <xsd:element ref="ns5:_dlc_DocId" minOccurs="0"/>
                <xsd:element ref="ns5:_dlc_DocIdUrl" minOccurs="0"/>
                <xsd:element ref="ns5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8dd58b-c235-4de7-be6d-a821336e58b0" elementFormDefault="qualified">
    <xsd:import namespace="http://schemas.microsoft.com/office/2006/documentManagement/types"/>
    <xsd:import namespace="http://schemas.microsoft.com/office/infopath/2007/PartnerControls"/>
    <xsd:element name="BLApprovalDate" ma:index="8" nillable="true" ma:displayName="Review-Approval Date" ma:format="DateOnly" ma:hidden="true" ma:internalName="BLApprovalDate" ma:readOnly="false">
      <xsd:simpleType>
        <xsd:restriction base="dms:DateTime"/>
      </xsd:simpleType>
    </xsd:element>
    <xsd:element name="BLApprovalHistory" ma:index="9" nillable="true" ma:displayName="Review-Approval History" ma:hidden="true" ma:internalName="BLApprovalHistory" ma:readOnly="false">
      <xsd:simpleType>
        <xsd:restriction base="dms:Note"/>
      </xsd:simpleType>
    </xsd:element>
    <xsd:element name="BLApprovalStatus" ma:index="10" nillable="true" ma:displayName="Review-Approval Status" ma:hidden="true" ma:internalName="BLApprovalStatus" ma:readOnly="false">
      <xsd:simpleType>
        <xsd:restriction base="dms:Text">
          <xsd:maxLength value="255"/>
        </xsd:restriction>
      </xsd:simpleType>
    </xsd:element>
    <xsd:element name="BLApprovers" ma:index="11" nillable="true" ma:displayName="Reviewers-Approvers" ma:hidden="true" ma:internalName="BLApprovers" ma:readOnly="false">
      <xsd:simpleType>
        <xsd:restriction base="dms:Text">
          <xsd:maxLength value="255"/>
        </xsd:restriction>
      </xsd:simpleType>
    </xsd:element>
    <xsd:element name="d77eb8f17e4a43afb68c9ac91344eb59" ma:index="12" nillable="true" ma:taxonomy="true" ma:internalName="d77eb8f17e4a43afb68c9ac91344eb59" ma:taxonomyFieldName="BLFiscalYear" ma:displayName="Fiscal Year" ma:readOnly="false" ma:default="" ma:fieldId="{d77eb8f1-7e4a-43af-b68c-9ac91344eb59}" ma:sspId="5341ffb6-9f44-4f1b-9ccc-ac841d6afe01" ma:termSetId="854e92ab-64e6-4006-a9d3-59bfb2aaed3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hidden="true" ma:list="{aaa5e136-5969-420a-8824-fd3df5f15888}" ma:internalName="TaxCatchAll" ma:showField="CatchAllData" ma:web="9c7b64a9-7dcb-496c-9b16-ac5eef1d54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4" nillable="true" ma:displayName="Taxonomy Catch All Column1" ma:hidden="true" ma:list="{aaa5e136-5969-420a-8824-fd3df5f15888}" ma:internalName="TaxCatchAllLabel" ma:readOnly="true" ma:showField="CatchAllDataLabel" ma:web="9c7b64a9-7dcb-496c-9b16-ac5eef1d54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BLStartDate" ma:index="17" nillable="true" ma:displayName="Start Date" ma:default="[today]" ma:format="DateOnly" ma:hidden="true" ma:internalName="BLStartDate" ma:readOnly="false">
      <xsd:simpleType>
        <xsd:restriction base="dms:DateTime"/>
      </xsd:simpleType>
    </xsd:element>
    <xsd:element name="BLCloseDate" ma:index="18" nillable="true" ma:displayName="End Date" ma:format="DateOnly" ma:hidden="true" ma:internalName="BLCloseDate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16" nillable="true" ma:displayName="Status" ma:default="In progress" ma:format="Dropdown" ma:hidden="true" ma:internalName="_Status" ma:readOnly="false">
      <xsd:simpleType>
        <xsd:restriction base="dms:Choice"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c82f00-91f4-4562-a106-1379c5545979" elementFormDefault="qualified">
    <xsd:import namespace="http://schemas.microsoft.com/office/2006/documentManagement/types"/>
    <xsd:import namespace="http://schemas.microsoft.com/office/infopath/2007/PartnerControls"/>
    <xsd:element name="Document_x0020_Category" ma:index="19" nillable="true" ma:displayName="Document Category" ma:list="{03d7da86-e865-45ee-8da3-9a9bdb99b57c}" ma:internalName="Document_x0020_Category" ma:showField="Titl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7b64a9-7dcb-496c-9b16-ac5eef1d54ce" elementFormDefault="qualified">
    <xsd:import namespace="http://schemas.microsoft.com/office/2006/documentManagement/types"/>
    <xsd:import namespace="http://schemas.microsoft.com/office/infopath/2007/PartnerControls"/>
    <xsd:element name="_dlc_DocId" ma:index="2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LApprovalStatus xmlns="588dd58b-c235-4de7-be6d-a821336e58b0" xsi:nil="true"/>
    <BLApprovers xmlns="588dd58b-c235-4de7-be6d-a821336e58b0" xsi:nil="true"/>
    <BLApprovalHistory xmlns="588dd58b-c235-4de7-be6d-a821336e58b0" xsi:nil="true"/>
    <BLApprovalDate xmlns="588dd58b-c235-4de7-be6d-a821336e58b0" xsi:nil="true"/>
    <_dlc_DocId xmlns="9c7b64a9-7dcb-496c-9b16-ac5eef1d54ce">LAC4ACC-811010145-87</_dlc_DocId>
    <_dlc_DocIdUrl xmlns="9c7b64a9-7dcb-496c-9b16-ac5eef1d54ce">
      <Url>http://collaboration/sites/access/DM/_layouts/15/DocIdRedir.aspx?ID=LAC4ACC-811010145-87</Url>
      <Description>LAC4ACC-811010145-87</Description>
    </_dlc_DocIdUrl>
    <Document_x0020_Category xmlns="0ac82f00-91f4-4562-a106-1379c5545979">9</Document_x0020_Category>
    <TaxCatchAll xmlns="588dd58b-c235-4de7-be6d-a821336e58b0">
      <Value>1</Value>
    </TaxCatchAll>
    <_Status xmlns="http://schemas.microsoft.com/sharepoint/v3/fields">In progress</_Status>
    <BLStartDate xmlns="588dd58b-c235-4de7-be6d-a821336e58b0">2022-11-14T05:00:00+00:00</BLStartDate>
    <d77eb8f17e4a43afb68c9ac91344eb59 xmlns="588dd58b-c235-4de7-be6d-a821336e58b0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2022-2023</TermName>
          <TermId xmlns="http://schemas.microsoft.com/office/infopath/2007/PartnerControls">fa5f3ba3-f042-47e4-9ae0-6ccb58055b34</TermId>
        </TermInfo>
      </Terms>
    </d77eb8f17e4a43afb68c9ac91344eb59>
    <BLCloseDate xmlns="588dd58b-c235-4de7-be6d-a821336e58b0">2025-11-14T05:00:00+00:00</BLCloseDate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453ECE2-9438-459B-80EB-884056831B89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E2850550-335C-454B-AF66-A3B7517FA8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8dd58b-c235-4de7-be6d-a821336e58b0"/>
    <ds:schemaRef ds:uri="http://schemas.microsoft.com/sharepoint/v3/fields"/>
    <ds:schemaRef ds:uri="0ac82f00-91f4-4562-a106-1379c5545979"/>
    <ds:schemaRef ds:uri="9c7b64a9-7dcb-496c-9b16-ac5eef1d54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9E7C89D-5815-4B0E-BB8A-56726354CEFE}">
  <ds:schemaRefs>
    <ds:schemaRef ds:uri="http://schemas.microsoft.com/office/2006/documentManagement/types"/>
    <ds:schemaRef ds:uri="0ac82f00-91f4-4562-a106-1379c5545979"/>
    <ds:schemaRef ds:uri="http://purl.org/dc/terms/"/>
    <ds:schemaRef ds:uri="http://schemas.microsoft.com/sharepoint/v3/field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9c7b64a9-7dcb-496c-9b16-ac5eef1d54ce"/>
    <ds:schemaRef ds:uri="588dd58b-c235-4de7-be6d-a821336e58b0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0A066537-98A3-4E57-9487-2A0949263523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41ABBA5E-4CE8-489B-B772-15A6B3D9118A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557</Words>
  <Application>Microsoft Office PowerPoint</Application>
  <PresentationFormat>Grand écran</PresentationFormat>
  <Paragraphs>83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Roboto</vt:lpstr>
      <vt:lpstr>Times New Roman</vt:lpstr>
      <vt:lpstr>456_LAC_ppt_e</vt:lpstr>
      <vt:lpstr>Declassification Initiative at LAC L’initiative de déclassification à BAC</vt:lpstr>
      <vt:lpstr>A unique situation / Une situation unique</vt:lpstr>
      <vt:lpstr>ATIP Review vs Declassification</vt:lpstr>
      <vt:lpstr>Présentation PowerPoint</vt:lpstr>
      <vt:lpstr>Challenges/ Défis</vt:lpstr>
      <vt:lpstr>Statistics / Statistiques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LAC Vision 2030 - Template v2 - EN</dc:title>
  <dc:creator/>
  <cp:lastModifiedBy/>
  <cp:revision>1</cp:revision>
  <dcterms:created xsi:type="dcterms:W3CDTF">2021-08-12T13:29:35Z</dcterms:created>
  <dcterms:modified xsi:type="dcterms:W3CDTF">2023-10-17T17:55:39Z</dcterms:modified>
  <cp:contentStatus>In progress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0x01010024622CEE4F75AB49B80692C33C5783CC00D73AE92BE80DD24CA5CCD5884D3C0E75</vt:lpwstr>
  </property>
  <property fmtid="{D5CDD505-2E9C-101B-9397-08002B2CF9AE}" pid="3" name="_dlc_DocIdItemGuid">
    <vt:lpwstr>d6aea314-b163-4da9-861d-3698feb2abe6</vt:lpwstr>
  </property>
  <property fmtid="{D5CDD505-2E9C-101B-9397-08002B2CF9AE}" pid="4" name="Other Contributors">
    <vt:lpwstr/>
  </property>
  <property fmtid="{D5CDD505-2E9C-101B-9397-08002B2CF9AE}" pid="5" name="Order">
    <vt:r8>157000</vt:r8>
  </property>
  <property fmtid="{D5CDD505-2E9C-101B-9397-08002B2CF9AE}" pid="6" name="_docset_NoMedatataSyncRequired">
    <vt:lpwstr>False</vt:lpwstr>
  </property>
  <property fmtid="{D5CDD505-2E9C-101B-9397-08002B2CF9AE}" pid="7" name="BLFiscalYear">
    <vt:lpwstr>1;#2022-2023|fa5f3ba3-f042-47e4-9ae0-6ccb58055b34</vt:lpwstr>
  </property>
  <property fmtid="{D5CDD505-2E9C-101B-9397-08002B2CF9AE}" pid="8" name="BLBuildings">
    <vt:lpwstr/>
  </property>
  <property fmtid="{D5CDD505-2E9C-101B-9397-08002B2CF9AE}" pid="9" name="BLOrganizationalStructure">
    <vt:lpwstr/>
  </property>
  <property fmtid="{D5CDD505-2E9C-101B-9397-08002B2CF9AE}" pid="10" name="b0f549a586c3448ab3a8db1c5a3bcde3">
    <vt:lpwstr/>
  </property>
  <property fmtid="{D5CDD505-2E9C-101B-9397-08002B2CF9AE}" pid="11" name="f7cfab46ed3a4bf3b14afddb32adbbb4">
    <vt:lpwstr/>
  </property>
</Properties>
</file>